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7" r:id="rId2"/>
    <p:sldId id="259" r:id="rId3"/>
    <p:sldId id="274" r:id="rId4"/>
    <p:sldId id="302" r:id="rId5"/>
    <p:sldId id="270" r:id="rId6"/>
    <p:sldId id="275" r:id="rId7"/>
    <p:sldId id="286" r:id="rId8"/>
    <p:sldId id="287" r:id="rId9"/>
    <p:sldId id="288" r:id="rId10"/>
    <p:sldId id="290" r:id="rId11"/>
    <p:sldId id="291" r:id="rId12"/>
    <p:sldId id="295" r:id="rId13"/>
    <p:sldId id="296" r:id="rId14"/>
    <p:sldId id="298" r:id="rId15"/>
    <p:sldId id="299" r:id="rId16"/>
    <p:sldId id="292" r:id="rId17"/>
    <p:sldId id="300" r:id="rId18"/>
    <p:sldId id="301" r:id="rId19"/>
    <p:sldId id="293" r:id="rId20"/>
    <p:sldId id="284" r:id="rId21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8563"/>
    <a:srgbClr val="D0C7B8"/>
    <a:srgbClr val="B8AA92"/>
    <a:srgbClr val="E1DBD1"/>
    <a:srgbClr val="E6E6E6"/>
    <a:srgbClr val="5564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03" autoAdjust="0"/>
    <p:restoredTop sz="94660"/>
  </p:normalViewPr>
  <p:slideViewPr>
    <p:cSldViewPr snapToGrid="0" showGuides="1">
      <p:cViewPr varScale="1">
        <p:scale>
          <a:sx n="81" d="100"/>
          <a:sy n="81" d="100"/>
        </p:scale>
        <p:origin x="816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1B4C6-4022-E156-C585-5396DA7A4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AB510B7-7936-DB89-91CD-487D25C2A5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72CD15-1F76-6D5C-4C99-C3082025A5C6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8693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1B4C6-4022-E156-C585-5396DA7A4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AB510B7-7936-DB89-91CD-487D25C2A5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72CD15-1F76-6D5C-4C99-C3082025A5C6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733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0DB71-65C4-411D-88A2-6FD01D81A8D5}" type="datetimeFigureOut">
              <a:rPr lang="zh-CN" altLang="en-US" smtClean="0"/>
              <a:t>2025/12/2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BA55D-44A2-491C-B000-977970E238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Yuki\Desktop\ppt\图片素材\30.png30"/>
          <p:cNvPicPr>
            <a:picLocks noChangeAspect="1"/>
          </p:cNvPicPr>
          <p:nvPr/>
        </p:nvPicPr>
        <p:blipFill>
          <a:blip r:embed="rId2"/>
          <a:srcRect l="24372" r="24372"/>
          <a:stretch>
            <a:fillRect/>
          </a:stretch>
        </p:blipFill>
        <p:spPr>
          <a:xfrm>
            <a:off x="0" y="0"/>
            <a:ext cx="6248400" cy="6855882"/>
          </a:xfrm>
          <a:prstGeom prst="rect">
            <a:avLst/>
          </a:prstGeom>
        </p:spPr>
      </p:pic>
      <p:sp>
        <p:nvSpPr>
          <p:cNvPr id="3" name="任意多边形: 形状 21"/>
          <p:cNvSpPr/>
          <p:nvPr/>
        </p:nvSpPr>
        <p:spPr>
          <a:xfrm>
            <a:off x="4582757" y="1568824"/>
            <a:ext cx="7254274" cy="3582296"/>
          </a:xfrm>
          <a:custGeom>
            <a:avLst/>
            <a:gdLst>
              <a:gd name="connsiteX0" fmla="*/ 0 w 7254274"/>
              <a:gd name="connsiteY0" fmla="*/ 0 h 3582296"/>
              <a:gd name="connsiteX1" fmla="*/ 7254274 w 7254274"/>
              <a:gd name="connsiteY1" fmla="*/ 0 h 3582296"/>
              <a:gd name="connsiteX2" fmla="*/ 7254274 w 7254274"/>
              <a:gd name="connsiteY2" fmla="*/ 3582296 h 3582296"/>
              <a:gd name="connsiteX3" fmla="*/ 0 w 7254274"/>
              <a:gd name="connsiteY3" fmla="*/ 3582296 h 3582296"/>
              <a:gd name="connsiteX4" fmla="*/ 0 w 7254274"/>
              <a:gd name="connsiteY4" fmla="*/ 2630245 h 3582296"/>
              <a:gd name="connsiteX5" fmla="*/ 60505 w 7254274"/>
              <a:gd name="connsiteY5" fmla="*/ 2630245 h 3582296"/>
              <a:gd name="connsiteX6" fmla="*/ 60505 w 7254274"/>
              <a:gd name="connsiteY6" fmla="*/ 3521791 h 3582296"/>
              <a:gd name="connsiteX7" fmla="*/ 7193769 w 7254274"/>
              <a:gd name="connsiteY7" fmla="*/ 3521791 h 3582296"/>
              <a:gd name="connsiteX8" fmla="*/ 7193769 w 7254274"/>
              <a:gd name="connsiteY8" fmla="*/ 60505 h 3582296"/>
              <a:gd name="connsiteX9" fmla="*/ 60505 w 7254274"/>
              <a:gd name="connsiteY9" fmla="*/ 60505 h 3582296"/>
              <a:gd name="connsiteX10" fmla="*/ 60505 w 7254274"/>
              <a:gd name="connsiteY10" fmla="*/ 952052 h 3582296"/>
              <a:gd name="connsiteX11" fmla="*/ 0 w 7254274"/>
              <a:gd name="connsiteY11" fmla="*/ 952052 h 358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54274" h="3582296">
                <a:moveTo>
                  <a:pt x="0" y="0"/>
                </a:moveTo>
                <a:lnTo>
                  <a:pt x="7254274" y="0"/>
                </a:lnTo>
                <a:lnTo>
                  <a:pt x="7254274" y="3582296"/>
                </a:lnTo>
                <a:lnTo>
                  <a:pt x="0" y="3582296"/>
                </a:lnTo>
                <a:lnTo>
                  <a:pt x="0" y="2630245"/>
                </a:lnTo>
                <a:lnTo>
                  <a:pt x="60505" y="2630245"/>
                </a:lnTo>
                <a:lnTo>
                  <a:pt x="60505" y="3521791"/>
                </a:lnTo>
                <a:lnTo>
                  <a:pt x="7193769" y="3521791"/>
                </a:lnTo>
                <a:lnTo>
                  <a:pt x="7193769" y="60505"/>
                </a:lnTo>
                <a:lnTo>
                  <a:pt x="60505" y="60505"/>
                </a:lnTo>
                <a:lnTo>
                  <a:pt x="60505" y="952052"/>
                </a:lnTo>
                <a:lnTo>
                  <a:pt x="0" y="952052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33194" y="1801230"/>
            <a:ext cx="4718221" cy="1519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4000" dirty="0">
                <a:solidFill>
                  <a:srgbClr val="988563"/>
                </a:solidFill>
              </a:rPr>
              <a:t>面向高校体育教学的智慧课堂平台</a:t>
            </a:r>
            <a:endParaRPr lang="zh-CN" sz="4000" b="1" spc="1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76926" y="3635834"/>
            <a:ext cx="5641625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项目成员：</a:t>
            </a:r>
            <a:endParaRPr lang="en-US" altLang="zh-CN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dirty="0"/>
              <a:t>2350223 </a:t>
            </a:r>
            <a:r>
              <a:rPr lang="zh-CN" altLang="en-US" dirty="0"/>
              <a:t>戴昊晟</a:t>
            </a:r>
            <a:br>
              <a:rPr lang="en-US" altLang="zh-CN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en-US" altLang="zh-CN" dirty="0"/>
              <a:t>2354090 </a:t>
            </a:r>
            <a:r>
              <a:rPr lang="zh-CN" altLang="en-US" dirty="0"/>
              <a:t>王家睿 </a:t>
            </a:r>
            <a:endParaRPr lang="en-US" altLang="zh-CN" dirty="0"/>
          </a:p>
          <a:p>
            <a:r>
              <a:rPr lang="en-US" altLang="zh-CN" dirty="0"/>
              <a:t>2457054 </a:t>
            </a:r>
            <a:r>
              <a:rPr lang="zh-CN" altLang="en-US" dirty="0"/>
              <a:t>齐震罡</a:t>
            </a:r>
            <a:endParaRPr lang="en-US" altLang="zh-CN" dirty="0"/>
          </a:p>
          <a:p>
            <a:r>
              <a:rPr lang="en-US" altLang="zh-CN" dirty="0"/>
              <a:t>2354100 </a:t>
            </a:r>
            <a:r>
              <a:rPr lang="zh-CN" altLang="en-US" dirty="0"/>
              <a:t>郝哲逸 </a:t>
            </a:r>
            <a:endParaRPr lang="en-US" altLang="zh-CN" dirty="0"/>
          </a:p>
        </p:txBody>
      </p:sp>
      <p:sp>
        <p:nvSpPr>
          <p:cNvPr id="7" name="矩形 6"/>
          <p:cNvSpPr/>
          <p:nvPr/>
        </p:nvSpPr>
        <p:spPr>
          <a:xfrm>
            <a:off x="2337719" y="2617108"/>
            <a:ext cx="2887449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TONGJI</a:t>
            </a:r>
          </a:p>
          <a:p>
            <a:pPr algn="r"/>
            <a:r>
              <a:rPr lang="en-US" altLang="zh-CN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UNIVERSITY</a:t>
            </a:r>
          </a:p>
        </p:txBody>
      </p:sp>
      <p:sp>
        <p:nvSpPr>
          <p:cNvPr id="8" name="矩形 7"/>
          <p:cNvSpPr/>
          <p:nvPr/>
        </p:nvSpPr>
        <p:spPr>
          <a:xfrm>
            <a:off x="3349339" y="3817437"/>
            <a:ext cx="1620957" cy="338554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汇报人：郝哲逸</a:t>
            </a:r>
            <a:endParaRPr lang="en-US" altLang="zh-CN" sz="1600" dirty="0">
              <a:solidFill>
                <a:srgbClr val="333740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0" name="图片 9" descr="无背景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88086-BD91-F35E-AA20-884E40A95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C:\Users\Yuki\Desktop\ppt\图片素材\26.png26">
            <a:extLst>
              <a:ext uri="{FF2B5EF4-FFF2-40B4-BE49-F238E27FC236}">
                <a16:creationId xmlns:a16="http://schemas.microsoft.com/office/drawing/2014/main" id="{8A64D21F-5643-01B0-91C7-2D157AF9E8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806" r="7806"/>
          <a:stretch>
            <a:fillRect/>
          </a:stretch>
        </p:blipFill>
        <p:spPr>
          <a:xfrm>
            <a:off x="-1631315" y="0"/>
            <a:ext cx="10290674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E3669CA-5942-D9E9-A7CE-8613A2890489}"/>
              </a:ext>
            </a:extLst>
          </p:cNvPr>
          <p:cNvSpPr/>
          <p:nvPr/>
        </p:nvSpPr>
        <p:spPr>
          <a:xfrm>
            <a:off x="6895652" y="0"/>
            <a:ext cx="5296348" cy="6858000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D0B7DB-20DA-FDD0-F666-EDF75C10B1A3}"/>
              </a:ext>
            </a:extLst>
          </p:cNvPr>
          <p:cNvSpPr txBox="1"/>
          <p:nvPr/>
        </p:nvSpPr>
        <p:spPr>
          <a:xfrm>
            <a:off x="7468311" y="3486224"/>
            <a:ext cx="37330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功能性需求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|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非功能性需求</a:t>
            </a:r>
          </a:p>
        </p:txBody>
      </p:sp>
      <p:sp>
        <p:nvSpPr>
          <p:cNvPr id="6" name="箭头: 五边形 22">
            <a:extLst>
              <a:ext uri="{FF2B5EF4-FFF2-40B4-BE49-F238E27FC236}">
                <a16:creationId xmlns:a16="http://schemas.microsoft.com/office/drawing/2014/main" id="{B609C714-7930-A918-669A-EF5ED35D6319}"/>
              </a:ext>
            </a:extLst>
          </p:cNvPr>
          <p:cNvSpPr/>
          <p:nvPr/>
        </p:nvSpPr>
        <p:spPr>
          <a:xfrm flipH="1">
            <a:off x="10058398" y="5587019"/>
            <a:ext cx="2150358" cy="427208"/>
          </a:xfrm>
          <a:prstGeom prst="homePlate">
            <a:avLst>
              <a:gd name="adj" fmla="val 269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8D94BDC-1BA1-F643-CE3A-28F1DC98B214}"/>
              </a:ext>
            </a:extLst>
          </p:cNvPr>
          <p:cNvSpPr txBox="1"/>
          <p:nvPr/>
        </p:nvSpPr>
        <p:spPr>
          <a:xfrm>
            <a:off x="10315410" y="5627332"/>
            <a:ext cx="189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1" dirty="0">
                <a:solidFill>
                  <a:srgbClr val="988563"/>
                </a:solidFill>
                <a:latin typeface="Century Gothic" panose="020B0502020202020204" pitchFamily="34" charset="0"/>
              </a:rPr>
              <a:t>PART  THREE.</a:t>
            </a:r>
            <a:endParaRPr lang="zh-CN" altLang="en-US" b="1" i="1" dirty="0">
              <a:solidFill>
                <a:srgbClr val="988563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B3446F6-4E56-9D80-070B-2B7D67835B82}"/>
              </a:ext>
            </a:extLst>
          </p:cNvPr>
          <p:cNvSpPr txBox="1"/>
          <p:nvPr/>
        </p:nvSpPr>
        <p:spPr>
          <a:xfrm>
            <a:off x="10089697" y="2060661"/>
            <a:ext cx="18933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03</a:t>
            </a:r>
            <a:endParaRPr lang="zh-CN" altLang="en-US" sz="8800" b="1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图片 9" descr="无背景logo">
            <a:extLst>
              <a:ext uri="{FF2B5EF4-FFF2-40B4-BE49-F238E27FC236}">
                <a16:creationId xmlns:a16="http://schemas.microsoft.com/office/drawing/2014/main" id="{5F0D3891-5639-626F-4551-557AC06CC60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FAB9F27-95CA-2AAA-366D-8EE33C594251}"/>
              </a:ext>
            </a:extLst>
          </p:cNvPr>
          <p:cNvSpPr txBox="1"/>
          <p:nvPr/>
        </p:nvSpPr>
        <p:spPr>
          <a:xfrm>
            <a:off x="7531062" y="2829612"/>
            <a:ext cx="5054671" cy="636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3200" b="0" spc="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需求分析</a:t>
            </a:r>
          </a:p>
        </p:txBody>
      </p:sp>
    </p:spTree>
    <p:extLst>
      <p:ext uri="{BB962C8B-B14F-4D97-AF65-F5344CB8AC3E}">
        <p14:creationId xmlns:p14="http://schemas.microsoft.com/office/powerpoint/2010/main" val="172752715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1C961-6662-78BC-DDA9-F27B0D683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FFB5DF70-C288-B1C3-379B-5703CDA1B56D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4336D58-DB8E-8C89-572B-FEE265289860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功能性需求总图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圆: 空心 2">
            <a:extLst>
              <a:ext uri="{FF2B5EF4-FFF2-40B4-BE49-F238E27FC236}">
                <a16:creationId xmlns:a16="http://schemas.microsoft.com/office/drawing/2014/main" id="{79663B4C-450A-D99B-61AE-9A669F686DFE}"/>
              </a:ext>
            </a:extLst>
          </p:cNvPr>
          <p:cNvSpPr/>
          <p:nvPr/>
        </p:nvSpPr>
        <p:spPr>
          <a:xfrm>
            <a:off x="2763861" y="5118055"/>
            <a:ext cx="1108629" cy="1108629"/>
          </a:xfrm>
          <a:prstGeom prst="donut">
            <a:avLst>
              <a:gd name="adj" fmla="val 11591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50384C7-F5AD-997F-C210-6A007E649A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" y="643268"/>
            <a:ext cx="5193792" cy="628699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259809A1-3569-4C43-9AEB-C9B5926859A9}"/>
              </a:ext>
            </a:extLst>
          </p:cNvPr>
          <p:cNvGrpSpPr/>
          <p:nvPr/>
        </p:nvGrpSpPr>
        <p:grpSpPr>
          <a:xfrm>
            <a:off x="5952898" y="1164195"/>
            <a:ext cx="6008971" cy="4959748"/>
            <a:chOff x="5952898" y="1164195"/>
            <a:chExt cx="6008971" cy="4959748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3FE27DAD-6C19-4678-A407-C44C7480EE92}"/>
                </a:ext>
              </a:extLst>
            </p:cNvPr>
            <p:cNvGrpSpPr/>
            <p:nvPr/>
          </p:nvGrpSpPr>
          <p:grpSpPr>
            <a:xfrm>
              <a:off x="5952900" y="1164195"/>
              <a:ext cx="6008969" cy="1005888"/>
              <a:chOff x="1981392" y="4752018"/>
              <a:chExt cx="8607721" cy="1005888"/>
            </a:xfrm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C0B03627-7FC3-48C2-88F5-A233FC0EA84A}"/>
                  </a:ext>
                </a:extLst>
              </p:cNvPr>
              <p:cNvSpPr/>
              <p:nvPr/>
            </p:nvSpPr>
            <p:spPr>
              <a:xfrm>
                <a:off x="1981392" y="5054957"/>
                <a:ext cx="8607721" cy="7029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负责用户注册、登录认证及个人信息维护，通过学号 </a:t>
                </a: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/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工号准入，保障身份真实与权限清晰。</a:t>
                </a: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B9E9703F-3650-4714-8BA7-1CC772859242}"/>
                  </a:ext>
                </a:extLst>
              </p:cNvPr>
              <p:cNvSpPr/>
              <p:nvPr/>
            </p:nvSpPr>
            <p:spPr>
              <a:xfrm>
                <a:off x="2035961" y="4752018"/>
                <a:ext cx="33006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988563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用户管理模块</a:t>
                </a: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EE5B0EF8-C2E4-4F0B-9232-462257ED6380}"/>
                </a:ext>
              </a:extLst>
            </p:cNvPr>
            <p:cNvGrpSpPr/>
            <p:nvPr/>
          </p:nvGrpSpPr>
          <p:grpSpPr>
            <a:xfrm>
              <a:off x="5952899" y="2473022"/>
              <a:ext cx="6008969" cy="1005888"/>
              <a:chOff x="1981392" y="4752018"/>
              <a:chExt cx="8607721" cy="1005888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5F6A0FEB-3BD0-4F83-BEDF-630EA552AD0F}"/>
                  </a:ext>
                </a:extLst>
              </p:cNvPr>
              <p:cNvSpPr/>
              <p:nvPr/>
            </p:nvSpPr>
            <p:spPr>
              <a:xfrm>
                <a:off x="1981392" y="5054957"/>
                <a:ext cx="8607721" cy="7029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支撑教师课程创建、作业发布、学生管理，提供教学数据可视化分析，为教学决策提供量化依据。</a:t>
                </a:r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C4D031E7-9BFA-4630-99D1-9A8DA9CFF1D3}"/>
                  </a:ext>
                </a:extLst>
              </p:cNvPr>
              <p:cNvSpPr/>
              <p:nvPr/>
            </p:nvSpPr>
            <p:spPr>
              <a:xfrm>
                <a:off x="2035961" y="4752018"/>
                <a:ext cx="33006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988563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教学管理模块</a:t>
                </a: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F2E8190D-1186-4C2B-8CF9-425FF8E8BE83}"/>
                </a:ext>
              </a:extLst>
            </p:cNvPr>
            <p:cNvGrpSpPr/>
            <p:nvPr/>
          </p:nvGrpSpPr>
          <p:grpSpPr>
            <a:xfrm>
              <a:off x="5952898" y="3781849"/>
              <a:ext cx="6008969" cy="1005888"/>
              <a:chOff x="1981392" y="4752018"/>
              <a:chExt cx="8607721" cy="1005888"/>
            </a:xfrm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DAEF5B25-9FF0-43FA-97C7-A1AE11A9D7FF}"/>
                  </a:ext>
                </a:extLst>
              </p:cNvPr>
              <p:cNvSpPr/>
              <p:nvPr/>
            </p:nvSpPr>
            <p:spPr>
              <a:xfrm>
                <a:off x="1981392" y="5054957"/>
                <a:ext cx="8607721" cy="7029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满足学生课程学习（课程加入、资源查看）与作业提交（视频上传、进度查询）需求，打通课堂内外训练环节。</a:t>
                </a:r>
              </a:p>
            </p:txBody>
          </p:sp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1E23A4FB-A5F9-4162-8E3B-EC53FB5EF390}"/>
                  </a:ext>
                </a:extLst>
              </p:cNvPr>
              <p:cNvSpPr/>
              <p:nvPr/>
            </p:nvSpPr>
            <p:spPr>
              <a:xfrm>
                <a:off x="2035961" y="4752018"/>
                <a:ext cx="33006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988563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学生训练模块</a:t>
                </a:r>
              </a:p>
            </p:txBody>
          </p:sp>
        </p:grp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3628289B-0FA7-4994-BD37-486D4B8CC436}"/>
                </a:ext>
              </a:extLst>
            </p:cNvPr>
            <p:cNvGrpSpPr/>
            <p:nvPr/>
          </p:nvGrpSpPr>
          <p:grpSpPr>
            <a:xfrm>
              <a:off x="5952898" y="5118055"/>
              <a:ext cx="6008969" cy="1005888"/>
              <a:chOff x="1981392" y="4752018"/>
              <a:chExt cx="8607721" cy="1005888"/>
            </a:xfrm>
          </p:grpSpPr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D3E1B65F-0BC7-4B6D-895A-13B47976CDD6}"/>
                  </a:ext>
                </a:extLst>
              </p:cNvPr>
              <p:cNvSpPr/>
              <p:nvPr/>
            </p:nvSpPr>
            <p:spPr>
              <a:xfrm>
                <a:off x="1981392" y="5054957"/>
                <a:ext cx="8607721" cy="7029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提供视频快速处理、</a:t>
                </a: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AI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动作评分及精准反馈，是平台智能化的核心支撑，保障训练效果量化与个性化指导。</a:t>
                </a:r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04CBF21C-E256-42D4-89D4-2579CE78AAD6}"/>
                  </a:ext>
                </a:extLst>
              </p:cNvPr>
              <p:cNvSpPr/>
              <p:nvPr/>
            </p:nvSpPr>
            <p:spPr>
              <a:xfrm>
                <a:off x="2035961" y="4752018"/>
                <a:ext cx="33006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rgbClr val="988563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AI </a:t>
                </a:r>
                <a:r>
                  <a:rPr lang="zh-CN" altLang="en-US" sz="2000" dirty="0">
                    <a:solidFill>
                      <a:srgbClr val="988563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支持服务模块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757813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D0AB30-B17E-FF91-90C6-D5CA86FD7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822C036-C144-1B35-B029-DB2E482D548D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F884A59-B5EC-99ED-342A-7C5EA6D5B5B3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学生课程学习用例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圆: 空心 2">
            <a:extLst>
              <a:ext uri="{FF2B5EF4-FFF2-40B4-BE49-F238E27FC236}">
                <a16:creationId xmlns:a16="http://schemas.microsoft.com/office/drawing/2014/main" id="{CAEADF65-F61A-5D9E-C4FC-3070C69630CC}"/>
              </a:ext>
            </a:extLst>
          </p:cNvPr>
          <p:cNvSpPr/>
          <p:nvPr/>
        </p:nvSpPr>
        <p:spPr>
          <a:xfrm>
            <a:off x="2763861" y="5118055"/>
            <a:ext cx="1108629" cy="1108629"/>
          </a:xfrm>
          <a:prstGeom prst="donut">
            <a:avLst>
              <a:gd name="adj" fmla="val 11591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9" name="Group 31">
            <a:extLst>
              <a:ext uri="{FF2B5EF4-FFF2-40B4-BE49-F238E27FC236}">
                <a16:creationId xmlns:a16="http://schemas.microsoft.com/office/drawing/2014/main" id="{94D65A45-3D85-9D7A-F509-DCDEB37898E2}"/>
              </a:ext>
            </a:extLst>
          </p:cNvPr>
          <p:cNvGrpSpPr/>
          <p:nvPr/>
        </p:nvGrpSpPr>
        <p:grpSpPr>
          <a:xfrm>
            <a:off x="5209776" y="370597"/>
            <a:ext cx="6688081" cy="6070624"/>
            <a:chOff x="518026" y="1745021"/>
            <a:chExt cx="5555287" cy="4791374"/>
          </a:xfrm>
        </p:grpSpPr>
        <p:sp>
          <p:nvSpPr>
            <p:cNvPr id="10" name="Footer Text">
              <a:extLst>
                <a:ext uri="{FF2B5EF4-FFF2-40B4-BE49-F238E27FC236}">
                  <a16:creationId xmlns:a16="http://schemas.microsoft.com/office/drawing/2014/main" id="{64C07ADC-FA40-1BF4-1001-34AC2FD73C44}"/>
                </a:ext>
              </a:extLst>
            </p:cNvPr>
            <p:cNvSpPr txBox="1"/>
            <p:nvPr/>
          </p:nvSpPr>
          <p:spPr>
            <a:xfrm>
              <a:off x="518026" y="2196739"/>
              <a:ext cx="5555287" cy="433965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首要参与者：</a:t>
              </a:r>
              <a:r>
                <a:rPr lang="zh-CN" altLang="en-US" sz="1600" dirty="0"/>
                <a:t>学生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目标：</a:t>
              </a:r>
              <a:r>
                <a:rPr lang="zh-CN" altLang="en-US" sz="1600" dirty="0"/>
                <a:t>学生能够通过课程码加入目标课程，获取课程资料并提交作业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前置条件：</a:t>
              </a:r>
              <a:r>
                <a:rPr lang="zh-CN" altLang="en-US" sz="1600" dirty="0"/>
                <a:t>用户已登录系统且拥有学生权限且系统中已存在可加入的课程</a:t>
              </a:r>
              <a:endParaRPr lang="en-US" altLang="zh-CN" sz="1600" dirty="0"/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触发事件：</a:t>
              </a:r>
              <a:r>
                <a:rPr lang="zh-CN" altLang="en-US" sz="1600" dirty="0"/>
                <a:t>学生决定加入某门课程</a:t>
              </a:r>
              <a:endParaRPr lang="en-US" altLang="zh-CN" sz="1600" dirty="0"/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场景：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</a:t>
              </a:r>
              <a:r>
                <a:rPr lang="en-US" altLang="zh-CN" sz="1600" dirty="0"/>
                <a:t>1.</a:t>
              </a:r>
              <a:r>
                <a:rPr lang="zh-CN" altLang="en-US" sz="1600" dirty="0"/>
                <a:t>学生进入“课程广场”页面，查看可加入的课程列表；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</a:t>
              </a:r>
              <a:r>
                <a:rPr lang="en-US" altLang="zh-CN" sz="1600" dirty="0"/>
                <a:t>2.</a:t>
              </a:r>
              <a:r>
                <a:rPr lang="zh-CN" altLang="en-US" sz="1600" dirty="0"/>
                <a:t>学生通过“输入课程代码”定位目标课程；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</a:t>
              </a:r>
              <a:r>
                <a:rPr lang="en-US" altLang="zh-CN" sz="1600" dirty="0"/>
                <a:t>3.</a:t>
              </a:r>
              <a:r>
                <a:rPr lang="zh-CN" altLang="en-US" sz="1600" dirty="0"/>
                <a:t>点击“加入课程”按钮，提示“提交加入申请，等待教师审核”；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</a:t>
              </a:r>
              <a:r>
                <a:rPr lang="en-US" altLang="zh-CN" sz="1600" dirty="0"/>
                <a:t>4.</a:t>
              </a:r>
              <a:r>
                <a:rPr lang="zh-CN" altLang="en-US" sz="1600" dirty="0"/>
                <a:t>学生确认后提交操作，显示“申请已提交，请等待教师审核”；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</a:t>
              </a:r>
              <a:r>
                <a:rPr lang="en-US" altLang="zh-CN" sz="1600" dirty="0"/>
                <a:t>5.</a:t>
              </a:r>
              <a:r>
                <a:rPr lang="zh-CN" altLang="en-US" sz="1600" dirty="0"/>
                <a:t>若需退出，学生可进入“我的课程”页面选择“退出课程”并确认。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异常情况：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课程已满 → 系统提示“课程人数已满，无法加入”；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课程代码错误</a:t>
              </a:r>
              <a:r>
                <a:rPr lang="en-US" altLang="zh-CN" sz="1600" dirty="0"/>
                <a:t>/</a:t>
              </a:r>
              <a:r>
                <a:rPr lang="zh-CN" altLang="en-US" sz="1600" dirty="0"/>
                <a:t>不存在 → 系统提示“课程代码无效，请重新输入或检查”；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开放问题：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整合教务系统的课程信息，批量导入到教学平台？</a:t>
              </a:r>
              <a:endParaRPr lang="en-US" altLang="zh-CN" sz="1400" dirty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endParaRPr>
            </a:p>
          </p:txBody>
        </p:sp>
        <p:sp>
          <p:nvSpPr>
            <p:cNvPr id="12" name="TextBox 67">
              <a:extLst>
                <a:ext uri="{FF2B5EF4-FFF2-40B4-BE49-F238E27FC236}">
                  <a16:creationId xmlns:a16="http://schemas.microsoft.com/office/drawing/2014/main" id="{459287A6-A1FC-A326-0FF3-64F37D3DCDE6}"/>
                </a:ext>
              </a:extLst>
            </p:cNvPr>
            <p:cNvSpPr txBox="1"/>
            <p:nvPr/>
          </p:nvSpPr>
          <p:spPr>
            <a:xfrm>
              <a:off x="518026" y="1745021"/>
              <a:ext cx="3130150" cy="430423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defTabSz="1828800">
                <a:lnSpc>
                  <a:spcPct val="150000"/>
                </a:lnSpc>
              </a:pPr>
              <a:r>
                <a:rPr lang="zh-CN" altLang="en-US" sz="2800" dirty="0">
                  <a:solidFill>
                    <a:srgbClr val="35A3D4"/>
                  </a:solidFill>
                  <a:latin typeface="仿宋" panose="02010609060101010101" pitchFamily="49" charset="-122"/>
                  <a:ea typeface="仿宋" panose="02010609060101010101" pitchFamily="49" charset="-122"/>
                  <a:sym typeface="字魂95号-手刻宋" panose="00000500000000000000" pitchFamily="2" charset="-122"/>
                </a:rPr>
                <a:t>用例名称</a:t>
              </a:r>
              <a:r>
                <a:rPr lang="en-US" altLang="zh-CN" sz="2800" dirty="0">
                  <a:solidFill>
                    <a:srgbClr val="35A3D4"/>
                  </a:solidFill>
                  <a:latin typeface="仿宋" panose="02010609060101010101" pitchFamily="49" charset="-122"/>
                  <a:ea typeface="仿宋" panose="02010609060101010101" pitchFamily="49" charset="-122"/>
                  <a:sym typeface="字魂95号-手刻宋" panose="00000500000000000000" pitchFamily="2" charset="-122"/>
                </a:rPr>
                <a:t>—</a:t>
              </a:r>
              <a:r>
                <a:rPr lang="zh-CN" altLang="en-US" sz="2800" dirty="0">
                  <a:solidFill>
                    <a:srgbClr val="35A3D4"/>
                  </a:solidFill>
                  <a:latin typeface="仿宋" panose="02010609060101010101" pitchFamily="49" charset="-122"/>
                  <a:ea typeface="仿宋" panose="02010609060101010101" pitchFamily="49" charset="-122"/>
                  <a:sym typeface="字魂95号-手刻宋" panose="00000500000000000000" pitchFamily="2" charset="-122"/>
                </a:rPr>
                <a:t>学生加入课程</a:t>
              </a: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7144E544-76E9-702E-43BC-EABA75959D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26" y="643268"/>
            <a:ext cx="3421396" cy="6023873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9EF7CA70-50B5-451C-B882-831B9B884246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学生加入课程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75296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C9A87-2642-1C19-D437-BC89DFD26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3CF5EDD4-1BEB-0FCF-6068-62B96BEC2425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9D0364A-7316-B4FA-7E2C-DC1844DC1D38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学生作业提交用例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圆: 空心 2">
            <a:extLst>
              <a:ext uri="{FF2B5EF4-FFF2-40B4-BE49-F238E27FC236}">
                <a16:creationId xmlns:a16="http://schemas.microsoft.com/office/drawing/2014/main" id="{1D4F39D9-606E-4516-86C5-C552B9857BAB}"/>
              </a:ext>
            </a:extLst>
          </p:cNvPr>
          <p:cNvSpPr/>
          <p:nvPr/>
        </p:nvSpPr>
        <p:spPr>
          <a:xfrm>
            <a:off x="2763861" y="5118055"/>
            <a:ext cx="1108629" cy="1108629"/>
          </a:xfrm>
          <a:prstGeom prst="donut">
            <a:avLst>
              <a:gd name="adj" fmla="val 11591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9" name="Group 31">
            <a:extLst>
              <a:ext uri="{FF2B5EF4-FFF2-40B4-BE49-F238E27FC236}">
                <a16:creationId xmlns:a16="http://schemas.microsoft.com/office/drawing/2014/main" id="{D95763AF-B078-0F71-C6C1-66E33A9EF9B3}"/>
              </a:ext>
            </a:extLst>
          </p:cNvPr>
          <p:cNvGrpSpPr/>
          <p:nvPr/>
        </p:nvGrpSpPr>
        <p:grpSpPr>
          <a:xfrm>
            <a:off x="4761580" y="236915"/>
            <a:ext cx="7306839" cy="6677393"/>
            <a:chOff x="576286" y="1896343"/>
            <a:chExt cx="5573006" cy="5270280"/>
          </a:xfrm>
        </p:grpSpPr>
        <p:sp>
          <p:nvSpPr>
            <p:cNvPr id="10" name="Footer Text">
              <a:extLst>
                <a:ext uri="{FF2B5EF4-FFF2-40B4-BE49-F238E27FC236}">
                  <a16:creationId xmlns:a16="http://schemas.microsoft.com/office/drawing/2014/main" id="{83C83920-7262-F2A3-E896-415106CD37B3}"/>
                </a:ext>
              </a:extLst>
            </p:cNvPr>
            <p:cNvSpPr txBox="1"/>
            <p:nvPr/>
          </p:nvSpPr>
          <p:spPr>
            <a:xfrm>
              <a:off x="594005" y="2408793"/>
              <a:ext cx="5555287" cy="47578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首要参与者：</a:t>
              </a:r>
              <a:r>
                <a:rPr lang="zh-CN" altLang="en-US" sz="1600" dirty="0"/>
                <a:t>学生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目标：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学生提交训练视频后，系统自动调用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AI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进行评分，提供动作标准度反馈，学生查看分数并决定是否重新提交。</a:t>
              </a:r>
              <a:endParaRPr lang="en-US" altLang="zh-CN" sz="1600" b="0" i="0" dirty="0">
                <a:solidFill>
                  <a:srgbClr val="111133"/>
                </a:solidFill>
                <a:effectLst/>
                <a:latin typeface="-apple-system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前置条件：</a:t>
              </a:r>
              <a:r>
                <a:rPr lang="zh-CN" altLang="en-US" sz="1600" dirty="0"/>
                <a:t>用户已登录系统且进入作业提交页面</a:t>
              </a:r>
              <a:endParaRPr lang="en-US" altLang="zh-CN" sz="1600" dirty="0"/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触发事件：</a:t>
              </a:r>
              <a:r>
                <a:rPr lang="zh-CN" altLang="en-US" sz="1600" dirty="0"/>
                <a:t>学生决定提交作业</a:t>
              </a:r>
              <a:endParaRPr lang="en-US" altLang="zh-CN" sz="1600" dirty="0"/>
            </a:p>
            <a:p>
              <a:pPr>
                <a:lnSpc>
                  <a:spcPct val="150000"/>
                </a:lnSpc>
              </a:pPr>
              <a:r>
                <a:rPr lang="zh-CN" altLang="en-US" sz="1600" b="1" dirty="0"/>
                <a:t>场景：</a:t>
              </a:r>
            </a:p>
            <a:p>
              <a:pPr algn="l">
                <a:spcBef>
                  <a:spcPts val="600"/>
                </a:spcBef>
                <a:spcAft>
                  <a:spcPts val="600"/>
                </a:spcAft>
              </a:pP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         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1.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学生选择训练视频（支持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MP4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格式，≤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100MB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）</a:t>
              </a:r>
              <a:endParaRPr lang="en-US" altLang="zh-CN" sz="1600" b="0" i="0" dirty="0">
                <a:solidFill>
                  <a:srgbClr val="111133"/>
                </a:solidFill>
                <a:effectLst/>
                <a:latin typeface="-apple-system"/>
              </a:endParaRPr>
            </a:p>
            <a:p>
              <a:pPr algn="l">
                <a:spcBef>
                  <a:spcPts val="600"/>
                </a:spcBef>
                <a:spcAft>
                  <a:spcPts val="600"/>
                </a:spcAft>
              </a:pP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         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2.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点击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"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提交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"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按钮，系统自动启动处理流程</a:t>
              </a:r>
            </a:p>
            <a:p>
              <a:pPr algn="l">
                <a:spcBef>
                  <a:spcPts val="600"/>
                </a:spcBef>
                <a:spcAft>
                  <a:spcPts val="600"/>
                </a:spcAft>
              </a:pP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         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3.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系统调用</a:t>
              </a:r>
              <a:r>
                <a:rPr lang="zh-CN" altLang="en-US" sz="1600" b="1" i="0" dirty="0">
                  <a:solidFill>
                    <a:srgbClr val="111133"/>
                  </a:solidFill>
                  <a:effectLst/>
                  <a:latin typeface="-apple-system"/>
                </a:rPr>
                <a:t>视频处理服务和</a:t>
              </a:r>
              <a:r>
                <a:rPr lang="en-US" altLang="zh-CN" sz="1600" b="1" i="0" dirty="0">
                  <a:solidFill>
                    <a:srgbClr val="111133"/>
                  </a:solidFill>
                  <a:effectLst/>
                  <a:latin typeface="-apple-system"/>
                </a:rPr>
                <a:t>AI</a:t>
              </a:r>
              <a:r>
                <a:rPr lang="zh-CN" altLang="en-US" sz="1600" b="1" i="0" dirty="0">
                  <a:solidFill>
                    <a:srgbClr val="111133"/>
                  </a:solidFill>
                  <a:effectLst/>
                  <a:latin typeface="-apple-system"/>
                </a:rPr>
                <a:t>评分、反馈服务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进行动作识别分析</a:t>
              </a:r>
              <a:endParaRPr lang="en-US" altLang="zh-CN" sz="1600" b="0" i="0" dirty="0">
                <a:solidFill>
                  <a:srgbClr val="111133"/>
                </a:solidFill>
                <a:effectLst/>
                <a:latin typeface="-apple-system"/>
              </a:endParaRPr>
            </a:p>
            <a:p>
              <a:pPr algn="l">
                <a:spcBef>
                  <a:spcPts val="600"/>
                </a:spcBef>
                <a:spcAft>
                  <a:spcPts val="600"/>
                </a:spcAft>
              </a:pP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         4.AI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返回评分结果：总分、动作标准度等，系统显示评分结果。</a:t>
              </a:r>
            </a:p>
            <a:p>
              <a:pPr algn="l">
                <a:spcBef>
                  <a:spcPts val="600"/>
                </a:spcBef>
                <a:spcAft>
                  <a:spcPts val="600"/>
                </a:spcAft>
              </a:pP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         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5.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系统提示：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"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您已获得分数：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85/100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，是否重新提交？</a:t>
              </a: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"</a:t>
              </a:r>
            </a:p>
            <a:p>
              <a:pPr algn="l">
                <a:spcBef>
                  <a:spcPts val="600"/>
                </a:spcBef>
                <a:spcAft>
                  <a:spcPts val="600"/>
                </a:spcAft>
              </a:pPr>
              <a:r>
                <a:rPr lang="en-US" altLang="zh-CN" sz="1600" b="0" i="0" dirty="0">
                  <a:solidFill>
                    <a:srgbClr val="111133"/>
                  </a:solidFill>
                  <a:effectLst/>
                  <a:latin typeface="-apple-system"/>
                </a:rPr>
                <a:t>         6.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学生选择：</a:t>
              </a:r>
              <a:r>
                <a:rPr lang="zh-CN" altLang="en-US" sz="1600" b="1" i="0" dirty="0">
                  <a:solidFill>
                    <a:srgbClr val="111133"/>
                  </a:solidFill>
                  <a:effectLst/>
                  <a:latin typeface="-apple-system"/>
                </a:rPr>
                <a:t>是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 → 返回作业提交页面，</a:t>
              </a:r>
              <a:r>
                <a:rPr lang="zh-CN" altLang="en-US" sz="1600" b="1" i="0" dirty="0">
                  <a:solidFill>
                    <a:srgbClr val="111133"/>
                  </a:solidFill>
                  <a:effectLst/>
                  <a:latin typeface="-apple-system"/>
                </a:rPr>
                <a:t>否</a:t>
              </a:r>
              <a:r>
                <a:rPr lang="zh-CN" altLang="en-US" sz="1600" b="0" i="0" dirty="0">
                  <a:solidFill>
                    <a:srgbClr val="111133"/>
                  </a:solidFill>
                  <a:effectLst/>
                  <a:latin typeface="-apple-system"/>
                </a:rPr>
                <a:t> → 结束流程，分数计入历史记录</a:t>
              </a:r>
              <a:endParaRPr lang="en-US" altLang="zh-CN" sz="1600" b="0" i="0" dirty="0">
                <a:solidFill>
                  <a:srgbClr val="111133"/>
                </a:solidFill>
                <a:effectLst/>
                <a:latin typeface="-apple-system"/>
              </a:endParaRPr>
            </a:p>
            <a:p>
              <a:pPr algn="l">
                <a:spcBef>
                  <a:spcPts val="600"/>
                </a:spcBef>
                <a:spcAft>
                  <a:spcPts val="600"/>
                </a:spcAft>
              </a:pPr>
              <a:r>
                <a:rPr lang="zh-CN" altLang="en-US" sz="1600" b="1" dirty="0"/>
                <a:t>异常情况：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视频格式错误或太大 → 系统提示“视频上传失败，请重试”；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600" dirty="0"/>
                <a:t>        作业已过截止日期→ 系统提示“作业已截止，无法上传”；</a:t>
              </a:r>
            </a:p>
            <a:p>
              <a:pPr defTabSz="1828800">
                <a:lnSpc>
                  <a:spcPct val="150000"/>
                </a:lnSpc>
              </a:pPr>
              <a:endParaRPr lang="en-US" altLang="zh-CN" sz="1400" dirty="0">
                <a:solidFill>
                  <a:prstClr val="black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endParaRPr>
            </a:p>
          </p:txBody>
        </p:sp>
        <p:sp>
          <p:nvSpPr>
            <p:cNvPr id="12" name="TextBox 67">
              <a:extLst>
                <a:ext uri="{FF2B5EF4-FFF2-40B4-BE49-F238E27FC236}">
                  <a16:creationId xmlns:a16="http://schemas.microsoft.com/office/drawing/2014/main" id="{61BFA264-2C68-4AE4-1525-0AC32779EDF8}"/>
                </a:ext>
              </a:extLst>
            </p:cNvPr>
            <p:cNvSpPr txBox="1"/>
            <p:nvPr/>
          </p:nvSpPr>
          <p:spPr>
            <a:xfrm>
              <a:off x="576286" y="1896343"/>
              <a:ext cx="3383449" cy="430423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defTabSz="1828800">
                <a:lnSpc>
                  <a:spcPct val="150000"/>
                </a:lnSpc>
              </a:pPr>
              <a:r>
                <a:rPr lang="zh-CN" altLang="en-US" sz="2800" dirty="0">
                  <a:solidFill>
                    <a:srgbClr val="35A3D4"/>
                  </a:solidFill>
                  <a:latin typeface="仿宋" panose="02010609060101010101" pitchFamily="49" charset="-122"/>
                  <a:ea typeface="仿宋" panose="02010609060101010101" pitchFamily="49" charset="-122"/>
                  <a:sym typeface="字魂95号-手刻宋" panose="00000500000000000000" pitchFamily="2" charset="-122"/>
                </a:rPr>
                <a:t>用例名称</a:t>
              </a:r>
              <a:r>
                <a:rPr lang="en-US" altLang="zh-CN" sz="2800" dirty="0">
                  <a:solidFill>
                    <a:srgbClr val="35A3D4"/>
                  </a:solidFill>
                  <a:latin typeface="仿宋" panose="02010609060101010101" pitchFamily="49" charset="-122"/>
                  <a:ea typeface="仿宋" panose="02010609060101010101" pitchFamily="49" charset="-122"/>
                  <a:sym typeface="字魂95号-手刻宋" panose="00000500000000000000" pitchFamily="2" charset="-122"/>
                </a:rPr>
                <a:t>—</a:t>
              </a:r>
              <a:r>
                <a:rPr lang="zh-CN" altLang="en-US" sz="2800" dirty="0">
                  <a:solidFill>
                    <a:srgbClr val="35A3D4"/>
                  </a:solidFill>
                  <a:latin typeface="仿宋" panose="02010609060101010101" pitchFamily="49" charset="-122"/>
                  <a:ea typeface="仿宋" panose="02010609060101010101" pitchFamily="49" charset="-122"/>
                  <a:sym typeface="字魂95号-手刻宋" panose="00000500000000000000" pitchFamily="2" charset="-122"/>
                </a:rPr>
                <a:t>学生提交作业</a:t>
              </a:r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2B544BB7-A6D5-6026-E523-977BD9C663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198" y="631316"/>
            <a:ext cx="2786188" cy="616449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5CC5A24F-1342-4CD2-9FC8-14512F6789A6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学生提交作业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73553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6F346-61BD-81FE-30EF-ED6E647D2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182AAFB-FF22-AE6B-DEA7-0F290BA247F7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DD97D00-45D8-1DBA-2004-E40E62ED34A7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100" normalizeH="0" baseline="0" noProof="0" dirty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+mn-ea"/>
              </a:rPr>
              <a:t>教师用例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988563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68DCDCB-D3DE-8382-CD98-BF6EDEF0D4E7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发布课程与维护课程信息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E2023A5-AF59-C797-F5A3-6BCD53CE1F1A}"/>
              </a:ext>
            </a:extLst>
          </p:cNvPr>
          <p:cNvSpPr/>
          <p:nvPr/>
        </p:nvSpPr>
        <p:spPr>
          <a:xfrm>
            <a:off x="5374739" y="1323846"/>
            <a:ext cx="5618030" cy="4868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首要参与者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 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目标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：教师能够创建新课程，并修改课程的基本信息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前置条件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：用户已登录系统且拥有教师权限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触发事件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：教师决定开设或更新一门课程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场景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教师进入“课程管理”页面。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点击“新建课程”按钮。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填写课程信息。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提交后系统保存课程信息并显示成功提示。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若需修改，教师可选择已有课程编辑并保存。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异常情况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课程名称重复 → 系统提示“课程已存在”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必填字段缺失 → 提示填写完整信息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开放问题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是否需要支持多学期课程复用？</a:t>
            </a:r>
          </a:p>
        </p:txBody>
      </p:sp>
      <p:pic>
        <p:nvPicPr>
          <p:cNvPr id="2" name="图片 1" descr="无背景logo">
            <a:extLst>
              <a:ext uri="{FF2B5EF4-FFF2-40B4-BE49-F238E27FC236}">
                <a16:creationId xmlns:a16="http://schemas.microsoft.com/office/drawing/2014/main" id="{67959B53-1FC2-1D4E-1FEF-287FEA1B6B2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pic>
        <p:nvPicPr>
          <p:cNvPr id="1026" name="Picture 2" descr="PlantUML diagram">
            <a:extLst>
              <a:ext uri="{FF2B5EF4-FFF2-40B4-BE49-F238E27FC236}">
                <a16:creationId xmlns:a16="http://schemas.microsoft.com/office/drawing/2014/main" id="{3619D9AF-1B06-A02A-BEEB-5BA5489BC0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38" y="1078441"/>
            <a:ext cx="4200525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67">
            <a:extLst>
              <a:ext uri="{FF2B5EF4-FFF2-40B4-BE49-F238E27FC236}">
                <a16:creationId xmlns:a16="http://schemas.microsoft.com/office/drawing/2014/main" id="{F76D2936-86F5-45DE-BCA0-C1C15375DCA1}"/>
              </a:ext>
            </a:extLst>
          </p:cNvPr>
          <p:cNvSpPr txBox="1"/>
          <p:nvPr/>
        </p:nvSpPr>
        <p:spPr>
          <a:xfrm>
            <a:off x="5374739" y="707692"/>
            <a:ext cx="5745163" cy="54534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defTabSz="1828800">
              <a:lnSpc>
                <a:spcPct val="150000"/>
              </a:lnSpc>
            </a:pP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用例名称</a:t>
            </a:r>
            <a:r>
              <a:rPr lang="en-US" altLang="zh-CN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—</a:t>
            </a: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发布课程与维护课程信息</a:t>
            </a:r>
          </a:p>
        </p:txBody>
      </p:sp>
    </p:spTree>
    <p:extLst>
      <p:ext uri="{BB962C8B-B14F-4D97-AF65-F5344CB8AC3E}">
        <p14:creationId xmlns:p14="http://schemas.microsoft.com/office/powerpoint/2010/main" val="2376390594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52998-9F9F-023B-B3FF-075A40BBE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2606AC2-96A3-3F5A-5BFD-F55D73541CEF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BF677D-6795-80C3-067F-D3FD9741FA4C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100" normalizeH="0" baseline="0" noProof="0" dirty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+mn-ea"/>
              </a:rPr>
              <a:t>教师用例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988563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A6EE913-272C-22D2-8530-E8F690FFBF3A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管理学生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D0B3830-1F19-205E-D46C-2682B8122A66}"/>
              </a:ext>
            </a:extLst>
          </p:cNvPr>
          <p:cNvSpPr/>
          <p:nvPr/>
        </p:nvSpPr>
        <p:spPr>
          <a:xfrm>
            <a:off x="5658026" y="1147760"/>
            <a:ext cx="5774718" cy="5188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首要参与者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目标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：教师可以查看学生的加入请求，批准或拒绝其加入课程；也可移除已加入的学生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前置条件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：教师已登录且有对应课程权限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触发事件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：学生提交加入请求，或教师有变更需求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场景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教师进入“学生管理”页面。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查看待审批的学生列表。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选择某学生点击“批准”或“拒绝”。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对于已加入学生，可点击“移除”将其踢出。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系统记录操作日志并通知相关学生。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异常情况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操作失败（网络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数据库错误）→ 显示错误信息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开放问题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学生自助申请是否需要验证码？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踢出学生时是否需要二次确认？</a:t>
            </a:r>
          </a:p>
        </p:txBody>
      </p:sp>
      <p:pic>
        <p:nvPicPr>
          <p:cNvPr id="2" name="图片 1" descr="无背景logo">
            <a:extLst>
              <a:ext uri="{FF2B5EF4-FFF2-40B4-BE49-F238E27FC236}">
                <a16:creationId xmlns:a16="http://schemas.microsoft.com/office/drawing/2014/main" id="{8C7DF5E9-FAA9-492C-DBEF-F723D496ABDD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pic>
        <p:nvPicPr>
          <p:cNvPr id="2050" name="Picture 2" descr="PlantUML diagram">
            <a:extLst>
              <a:ext uri="{FF2B5EF4-FFF2-40B4-BE49-F238E27FC236}">
                <a16:creationId xmlns:a16="http://schemas.microsoft.com/office/drawing/2014/main" id="{29532B33-8AAC-0074-7ADA-1BD34A02CD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895" y="866775"/>
            <a:ext cx="5129762" cy="587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67">
            <a:extLst>
              <a:ext uri="{FF2B5EF4-FFF2-40B4-BE49-F238E27FC236}">
                <a16:creationId xmlns:a16="http://schemas.microsoft.com/office/drawing/2014/main" id="{72054F74-4DF5-4155-83E6-6AEA01A3F545}"/>
              </a:ext>
            </a:extLst>
          </p:cNvPr>
          <p:cNvSpPr txBox="1"/>
          <p:nvPr/>
        </p:nvSpPr>
        <p:spPr>
          <a:xfrm>
            <a:off x="5727214" y="578048"/>
            <a:ext cx="3782381" cy="54534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1828800">
              <a:lnSpc>
                <a:spcPct val="150000"/>
              </a:lnSpc>
            </a:pP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用例名称</a:t>
            </a:r>
            <a:r>
              <a:rPr lang="en-US" altLang="zh-CN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—</a:t>
            </a: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管理学生</a:t>
            </a:r>
          </a:p>
        </p:txBody>
      </p:sp>
    </p:spTree>
    <p:extLst>
      <p:ext uri="{BB962C8B-B14F-4D97-AF65-F5344CB8AC3E}">
        <p14:creationId xmlns:p14="http://schemas.microsoft.com/office/powerpoint/2010/main" val="4210663969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617C03-7906-C985-FB22-65EA6E39A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3140F44-0B2A-0445-ACAE-7FE41B5E9150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7198A4F-7800-2239-3A0B-2D2757603970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100" normalizeH="0" baseline="0" noProof="0" dirty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+mn-ea"/>
              </a:rPr>
              <a:t>教师用例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988563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5769912-1BB0-AC5A-5B6E-058FB35CF8E3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发布与维护教学内容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451DD95-31E9-7184-30F8-9E06F9901B35}"/>
              </a:ext>
            </a:extLst>
          </p:cNvPr>
          <p:cNvSpPr/>
          <p:nvPr/>
        </p:nvSpPr>
        <p:spPr>
          <a:xfrm>
            <a:off x="5650199" y="1273176"/>
            <a:ext cx="6441217" cy="5188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首要参与者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目标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：教师可以上传和更新课程的教学资料，如视频、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、文档等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前置条件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：教师已登录并拥有课程编辑权限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触发事件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：教师准备授课材料或更新旧内容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场景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教师进入当前课程的“教学内容”模块。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点击“新增教学资源”。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上传文件，填写标题、描述。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设置发布时间（立即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定时发布）。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提交后资源出现在课程内容区。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可随时编辑或删除已发布的资源。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异常情况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文件过大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/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文件类型不支持 → 提示允许格式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开放问题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是否支持在线编辑协作工具集成？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是否需要版本控制以保留历史记录？</a:t>
            </a:r>
          </a:p>
        </p:txBody>
      </p:sp>
      <p:pic>
        <p:nvPicPr>
          <p:cNvPr id="2" name="图片 1" descr="无背景logo">
            <a:extLst>
              <a:ext uri="{FF2B5EF4-FFF2-40B4-BE49-F238E27FC236}">
                <a16:creationId xmlns:a16="http://schemas.microsoft.com/office/drawing/2014/main" id="{98A21243-D958-2F79-3534-2C7A480A60A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pic>
        <p:nvPicPr>
          <p:cNvPr id="3074" name="Picture 2" descr="PlantUML diagram">
            <a:extLst>
              <a:ext uri="{FF2B5EF4-FFF2-40B4-BE49-F238E27FC236}">
                <a16:creationId xmlns:a16="http://schemas.microsoft.com/office/drawing/2014/main" id="{76C236B7-30D9-876C-C451-2F80F0326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54" y="934719"/>
            <a:ext cx="4911986" cy="5828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67">
            <a:extLst>
              <a:ext uri="{FF2B5EF4-FFF2-40B4-BE49-F238E27FC236}">
                <a16:creationId xmlns:a16="http://schemas.microsoft.com/office/drawing/2014/main" id="{9DB9E184-3F79-4738-AFB7-7497678BDAD2}"/>
              </a:ext>
            </a:extLst>
          </p:cNvPr>
          <p:cNvSpPr txBox="1"/>
          <p:nvPr/>
        </p:nvSpPr>
        <p:spPr>
          <a:xfrm>
            <a:off x="5723351" y="662048"/>
            <a:ext cx="5121433" cy="54534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1828800">
              <a:lnSpc>
                <a:spcPct val="150000"/>
              </a:lnSpc>
            </a:pP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用例名称</a:t>
            </a:r>
            <a:r>
              <a:rPr lang="en-US" altLang="zh-CN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—</a:t>
            </a: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发布与维护教学内容</a:t>
            </a:r>
          </a:p>
        </p:txBody>
      </p:sp>
    </p:spTree>
    <p:extLst>
      <p:ext uri="{BB962C8B-B14F-4D97-AF65-F5344CB8AC3E}">
        <p14:creationId xmlns:p14="http://schemas.microsoft.com/office/powerpoint/2010/main" val="411676721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77CDB-B522-EA95-8CDA-E344E7CBD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1835DF96-0165-D9C2-A6F6-10ACBB33B745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BA5FFF5-625A-BD69-742A-0EA8738A26F1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100" normalizeH="0" baseline="0" noProof="0" dirty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+mn-ea"/>
              </a:rPr>
              <a:t>教师用例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988563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7C0BA1-F935-76ED-AC5D-421CCE9EF1FE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发布与维护作业内容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711486E-63BE-028B-8A27-3036C09441B5}"/>
              </a:ext>
            </a:extLst>
          </p:cNvPr>
          <p:cNvSpPr/>
          <p:nvPr/>
        </p:nvSpPr>
        <p:spPr>
          <a:xfrm>
            <a:off x="5159398" y="995900"/>
            <a:ext cx="6791810" cy="5508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首要参与者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目标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：教师可以创建新的作业任务，设定截止日期，并修改作业要求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前置条件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：教师已登录并拥有课程权限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触发事件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：教师计划布置一次作业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场景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教师进入“作业管理”页面。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点击“新建作业”。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输入作业标题、说明、附件（如评分标准）、截止时间。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选择是否允许多次提交。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发布作业后，学生可在课程中看到该任务。</a:t>
            </a:r>
          </a:p>
          <a:p>
            <a:pPr marL="800100" marR="0" lvl="1" indent="-3429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教师可在后期修改作业说明或延期截止时间。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异常情况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截止时间早于当前时间 → 提示“请设置合理时间”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作业未填写必要字段 → 阻止提交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开放问题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：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是否支持自动提醒学生即将截止？</a:t>
            </a:r>
          </a:p>
          <a:p>
            <a:pPr marR="0" lvl="1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是否支持作业模板复用？</a:t>
            </a:r>
          </a:p>
        </p:txBody>
      </p:sp>
      <p:pic>
        <p:nvPicPr>
          <p:cNvPr id="2" name="图片 1" descr="无背景logo">
            <a:extLst>
              <a:ext uri="{FF2B5EF4-FFF2-40B4-BE49-F238E27FC236}">
                <a16:creationId xmlns:a16="http://schemas.microsoft.com/office/drawing/2014/main" id="{054068CA-EC58-540E-5F63-DE20308E6A8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pic>
        <p:nvPicPr>
          <p:cNvPr id="4098" name="Picture 2" descr="PlantUML diagram">
            <a:extLst>
              <a:ext uri="{FF2B5EF4-FFF2-40B4-BE49-F238E27FC236}">
                <a16:creationId xmlns:a16="http://schemas.microsoft.com/office/drawing/2014/main" id="{58AB0347-3844-EF76-F0F9-6C0000208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915" y="1034850"/>
            <a:ext cx="2999789" cy="5663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67">
            <a:extLst>
              <a:ext uri="{FF2B5EF4-FFF2-40B4-BE49-F238E27FC236}">
                <a16:creationId xmlns:a16="http://schemas.microsoft.com/office/drawing/2014/main" id="{87CC3792-CE1D-4C90-8C94-E66A9922308E}"/>
              </a:ext>
            </a:extLst>
          </p:cNvPr>
          <p:cNvSpPr txBox="1"/>
          <p:nvPr/>
        </p:nvSpPr>
        <p:spPr>
          <a:xfrm>
            <a:off x="5197345" y="388064"/>
            <a:ext cx="5121433" cy="54534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1828800">
              <a:lnSpc>
                <a:spcPct val="150000"/>
              </a:lnSpc>
            </a:pP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用例名称</a:t>
            </a:r>
            <a:r>
              <a:rPr lang="en-US" altLang="zh-CN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—</a:t>
            </a: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发布与维护作业内容</a:t>
            </a:r>
          </a:p>
        </p:txBody>
      </p:sp>
    </p:spTree>
    <p:extLst>
      <p:ext uri="{BB962C8B-B14F-4D97-AF65-F5344CB8AC3E}">
        <p14:creationId xmlns:p14="http://schemas.microsoft.com/office/powerpoint/2010/main" val="4038317002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E60ED4-6780-2D5A-E539-AF9BA0A62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E3B9EC3-0854-788A-C42E-2061AB997FED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DA5130-1C19-8FE7-12C4-2F335CF0D4DA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100" normalizeH="0" baseline="0" noProof="0" dirty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+mn-ea"/>
              </a:rPr>
              <a:t>教师用例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988563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83B84D-1067-8873-0D33-CD7875BE9CC3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教师审核批阅结果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B6F9172-7148-C7D2-E000-14FAD7C422B9}"/>
              </a:ext>
            </a:extLst>
          </p:cNvPr>
          <p:cNvSpPr/>
          <p:nvPr/>
        </p:nvSpPr>
        <p:spPr>
          <a:xfrm>
            <a:off x="5197345" y="1050802"/>
            <a:ext cx="6440030" cy="5828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首要参与者：教师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目标：教师可以查看学生提交的作业，审核修改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AI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生成的批阅结果。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前置条件：教师已登录系统，学生作业已提交且状态为“待批阅”。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触发事件：教师进入“作业批阅”界面，开始处理待批阅作业。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场景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800100" lvl="1" indent="-342900">
              <a:lnSpc>
                <a:spcPct val="130000"/>
              </a:lnSpc>
              <a:buFont typeface="Wingdings" panose="05000000000000000000" pitchFamily="2" charset="2"/>
              <a:buAutoNum type="arabicPeriod"/>
              <a:defRPr/>
            </a:pP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教师进入“作业批阅”页面查看待批阅作业列表。</a:t>
            </a:r>
          </a:p>
          <a:p>
            <a:pPr marL="800100" lvl="1" indent="-342900">
              <a:lnSpc>
                <a:spcPct val="130000"/>
              </a:lnSpc>
              <a:buFont typeface="Wingdings" panose="05000000000000000000" pitchFamily="2" charset="2"/>
              <a:buAutoNum type="arabicPeriod"/>
              <a:defRPr/>
            </a:pP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教师点击某位学生的作业，查看详细内容与</a:t>
            </a:r>
            <a:r>
              <a:rPr lang="en-US" altLang="zh-CN" sz="1600" dirty="0">
                <a:solidFill>
                  <a:prstClr val="black"/>
                </a:solidFill>
              </a:rPr>
              <a:t>AI</a:t>
            </a:r>
            <a:r>
              <a:rPr lang="zh-CN" altLang="en-US" sz="1600" dirty="0">
                <a:solidFill>
                  <a:prstClr val="black"/>
                </a:solidFill>
              </a:rPr>
              <a:t>批阅结果</a:t>
            </a: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。</a:t>
            </a:r>
          </a:p>
          <a:p>
            <a:pPr marL="800100" lvl="1" indent="-342900">
              <a:lnSpc>
                <a:spcPct val="130000"/>
              </a:lnSpc>
              <a:buFont typeface="Wingdings" panose="05000000000000000000" pitchFamily="2" charset="2"/>
              <a:buAutoNum type="arabicPeriod"/>
              <a:defRPr/>
            </a:pP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若</a:t>
            </a:r>
            <a:r>
              <a:rPr lang="en-US" altLang="zh-CN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AI</a:t>
            </a: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结果准确无误，教师直接点击“确认提交”按钮。</a:t>
            </a:r>
          </a:p>
          <a:p>
            <a:pPr marL="800100" lvl="1" indent="-342900">
              <a:lnSpc>
                <a:spcPct val="130000"/>
              </a:lnSpc>
              <a:buFont typeface="Wingdings" panose="05000000000000000000" pitchFamily="2" charset="2"/>
              <a:buAutoNum type="arabicPeriod"/>
              <a:defRPr/>
            </a:pP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若需调整，教师在评分栏修改分数，并在批注区补充</a:t>
            </a:r>
            <a:r>
              <a:rPr lang="en-US" altLang="zh-CN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/</a:t>
            </a: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修改文字建议，完成后点击“提交”按钮。</a:t>
            </a:r>
          </a:p>
          <a:p>
            <a:pPr marL="800100" lvl="1" indent="-342900">
              <a:lnSpc>
                <a:spcPct val="130000"/>
              </a:lnSpc>
              <a:buFont typeface="Wingdings" panose="05000000000000000000" pitchFamily="2" charset="2"/>
              <a:buAutoNum type="arabicPeriod"/>
              <a:defRPr/>
            </a:pP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系统提交批阅结果，自动通知学生。</a:t>
            </a:r>
          </a:p>
          <a:p>
            <a:pPr marL="800100" lvl="1" indent="-342900">
              <a:lnSpc>
                <a:spcPct val="130000"/>
              </a:lnSpc>
              <a:buFont typeface="Wingdings" panose="05000000000000000000" pitchFamily="2" charset="2"/>
              <a:buAutoNum type="arabicPeriod"/>
              <a:defRPr/>
            </a:pP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教师可导出成绩表或打印批注报告。</a:t>
            </a:r>
          </a:p>
          <a:p>
            <a:pPr marR="0" lvl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异常情况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pPr marL="800100" marR="0" lvl="1" indent="-3429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学生未提交作业 → 页面显示“未提交” ，教师无法进入批阅。</a:t>
            </a:r>
          </a:p>
          <a:p>
            <a:pPr marL="800100" marR="0" lvl="1" indent="-3429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lang="en-US" altLang="zh-CN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AI</a:t>
            </a: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批阅故障（如结果错误或缺失） → 显示“</a:t>
            </a:r>
            <a:r>
              <a:rPr lang="en-US" altLang="zh-CN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AI</a:t>
            </a: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批阅失败”提示，教师可点击“重新发起</a:t>
            </a:r>
            <a:r>
              <a:rPr lang="en-US" altLang="zh-CN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AI</a:t>
            </a: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批阅”按钮。</a:t>
            </a:r>
          </a:p>
          <a:p>
            <a:pPr marL="800100" marR="0" lvl="1" indent="-3429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AutoNum type="arabicPeriod"/>
              <a:tabLst/>
              <a:defRPr/>
            </a:pPr>
            <a:r>
              <a:rPr lang="zh-CN" altLang="en-US" sz="1600" dirty="0">
                <a:solidFill>
                  <a:prstClr val="black"/>
                </a:solidFill>
                <a:latin typeface="等线"/>
                <a:ea typeface="等线" panose="02010600030101010101" pitchFamily="2" charset="-122"/>
              </a:rPr>
              <a:t>网络中断导致提交失败 → 系统自动保存本地缓存，恢复网络后提示“重试提交”，避免数据丢失。</a:t>
            </a:r>
          </a:p>
        </p:txBody>
      </p:sp>
      <p:pic>
        <p:nvPicPr>
          <p:cNvPr id="2" name="图片 1" descr="无背景logo">
            <a:extLst>
              <a:ext uri="{FF2B5EF4-FFF2-40B4-BE49-F238E27FC236}">
                <a16:creationId xmlns:a16="http://schemas.microsoft.com/office/drawing/2014/main" id="{A155648B-B497-C5BB-02F4-F9A4E6D06A4C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sp>
        <p:nvSpPr>
          <p:cNvPr id="9" name="TextBox 67">
            <a:extLst>
              <a:ext uri="{FF2B5EF4-FFF2-40B4-BE49-F238E27FC236}">
                <a16:creationId xmlns:a16="http://schemas.microsoft.com/office/drawing/2014/main" id="{850AE6C4-1EA0-424E-9A48-A3C5DB94909C}"/>
              </a:ext>
            </a:extLst>
          </p:cNvPr>
          <p:cNvSpPr txBox="1"/>
          <p:nvPr/>
        </p:nvSpPr>
        <p:spPr>
          <a:xfrm>
            <a:off x="5197345" y="505460"/>
            <a:ext cx="5121433" cy="54534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defTabSz="1828800">
              <a:lnSpc>
                <a:spcPct val="150000"/>
              </a:lnSpc>
            </a:pP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用例名称</a:t>
            </a:r>
            <a:r>
              <a:rPr lang="en-US" altLang="zh-CN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—</a:t>
            </a:r>
            <a:r>
              <a:rPr lang="zh-CN" altLang="en-US" sz="2800" dirty="0">
                <a:solidFill>
                  <a:srgbClr val="35A3D4"/>
                </a:solidFill>
                <a:latin typeface="仿宋" panose="02010609060101010101" pitchFamily="49" charset="-122"/>
                <a:ea typeface="仿宋" panose="02010609060101010101" pitchFamily="49" charset="-122"/>
                <a:sym typeface="字魂95号-手刻宋" panose="00000500000000000000" pitchFamily="2" charset="-122"/>
              </a:rPr>
              <a:t>教师审核批阅结果</a:t>
            </a:r>
          </a:p>
        </p:txBody>
      </p:sp>
      <p:pic>
        <p:nvPicPr>
          <p:cNvPr id="1026" name="Picture 2" descr="PlantUML diagram">
            <a:extLst>
              <a:ext uri="{FF2B5EF4-FFF2-40B4-BE49-F238E27FC236}">
                <a16:creationId xmlns:a16="http://schemas.microsoft.com/office/drawing/2014/main" id="{2C6435FC-2625-8CF1-CF40-64BC66A46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912" y="829101"/>
            <a:ext cx="3269841" cy="6028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4303417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D1FC97-E9BA-75D5-4499-0AA3E22B77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0E287369-5E13-5F79-25E8-9A4707BDFD63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01836E3-D143-1290-8ABC-CF72EF66972E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非功能性需求总图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圆: 空心 2">
            <a:extLst>
              <a:ext uri="{FF2B5EF4-FFF2-40B4-BE49-F238E27FC236}">
                <a16:creationId xmlns:a16="http://schemas.microsoft.com/office/drawing/2014/main" id="{9BFDEA95-3BFF-9998-2298-7DDA820EAC83}"/>
              </a:ext>
            </a:extLst>
          </p:cNvPr>
          <p:cNvSpPr/>
          <p:nvPr/>
        </p:nvSpPr>
        <p:spPr>
          <a:xfrm>
            <a:off x="2763861" y="5118055"/>
            <a:ext cx="1108629" cy="1108629"/>
          </a:xfrm>
          <a:prstGeom prst="donut">
            <a:avLst>
              <a:gd name="adj" fmla="val 11591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0F2AF2E-9D4F-97A4-3845-76E0489FD7D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80" b="6270"/>
          <a:stretch>
            <a:fillRect/>
          </a:stretch>
        </p:blipFill>
        <p:spPr>
          <a:xfrm>
            <a:off x="431068" y="752996"/>
            <a:ext cx="5942299" cy="5709557"/>
          </a:xfrm>
          <a:prstGeom prst="rect">
            <a:avLst/>
          </a:prstGeom>
        </p:spPr>
      </p:pic>
      <p:grpSp>
        <p:nvGrpSpPr>
          <p:cNvPr id="14" name="组合 13">
            <a:extLst>
              <a:ext uri="{FF2B5EF4-FFF2-40B4-BE49-F238E27FC236}">
                <a16:creationId xmlns:a16="http://schemas.microsoft.com/office/drawing/2014/main" id="{E82539D6-71B6-4529-B76C-EF1372F225F0}"/>
              </a:ext>
            </a:extLst>
          </p:cNvPr>
          <p:cNvGrpSpPr/>
          <p:nvPr/>
        </p:nvGrpSpPr>
        <p:grpSpPr>
          <a:xfrm>
            <a:off x="6411846" y="1127900"/>
            <a:ext cx="5349086" cy="4639661"/>
            <a:chOff x="5952898" y="1164195"/>
            <a:chExt cx="6008971" cy="4639661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B657DD6-50A2-4B82-A9A5-532C8F363D40}"/>
                </a:ext>
              </a:extLst>
            </p:cNvPr>
            <p:cNvGrpSpPr/>
            <p:nvPr/>
          </p:nvGrpSpPr>
          <p:grpSpPr>
            <a:xfrm>
              <a:off x="5952900" y="1164195"/>
              <a:ext cx="6008969" cy="1005888"/>
              <a:chOff x="1981392" y="4752018"/>
              <a:chExt cx="8607721" cy="1005888"/>
            </a:xfrm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1D81B06F-3DD3-4B8A-9F66-618702A7B090}"/>
                  </a:ext>
                </a:extLst>
              </p:cNvPr>
              <p:cNvSpPr/>
              <p:nvPr/>
            </p:nvSpPr>
            <p:spPr>
              <a:xfrm>
                <a:off x="1981392" y="5054957"/>
                <a:ext cx="8607721" cy="7029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包含数据加密传输、防未授权访问，保障平台数据与访问安全。</a:t>
                </a:r>
              </a:p>
            </p:txBody>
          </p:sp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D0CF54BF-1266-495B-987A-6E448246D9AB}"/>
                  </a:ext>
                </a:extLst>
              </p:cNvPr>
              <p:cNvSpPr/>
              <p:nvPr/>
            </p:nvSpPr>
            <p:spPr>
              <a:xfrm>
                <a:off x="2035961" y="4752018"/>
                <a:ext cx="33006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988563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安全性需求</a:t>
                </a:r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D133B869-9AAB-4A1B-96EC-DA1B383E22FE}"/>
                </a:ext>
              </a:extLst>
            </p:cNvPr>
            <p:cNvGrpSpPr/>
            <p:nvPr/>
          </p:nvGrpSpPr>
          <p:grpSpPr>
            <a:xfrm>
              <a:off x="5952899" y="2473022"/>
              <a:ext cx="6008969" cy="1005888"/>
              <a:chOff x="1981392" y="4752018"/>
              <a:chExt cx="8607721" cy="1005888"/>
            </a:xfrm>
          </p:grpSpPr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7DA4DCD4-E3B9-4FFA-8A10-58E6F8BB340D}"/>
                  </a:ext>
                </a:extLst>
              </p:cNvPr>
              <p:cNvSpPr/>
              <p:nvPr/>
            </p:nvSpPr>
            <p:spPr>
              <a:xfrm>
                <a:off x="1981392" y="5054957"/>
                <a:ext cx="8607721" cy="7029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视频处理（</a:t>
                </a: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30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秒视频 </a:t>
                </a: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10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秒内完成）、系统响应（关键操作≤</a:t>
                </a: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2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秒）及高并发支持，确保使用流畅。</a:t>
                </a: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8DA893F6-3780-4785-B742-08E23D87ED4A}"/>
                  </a:ext>
                </a:extLst>
              </p:cNvPr>
              <p:cNvSpPr/>
              <p:nvPr/>
            </p:nvSpPr>
            <p:spPr>
              <a:xfrm>
                <a:off x="2035961" y="4752018"/>
                <a:ext cx="33006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988563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性能需求</a:t>
                </a: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48C5FD88-FCEF-4F5D-B897-89C40A47B8B6}"/>
                </a:ext>
              </a:extLst>
            </p:cNvPr>
            <p:cNvGrpSpPr/>
            <p:nvPr/>
          </p:nvGrpSpPr>
          <p:grpSpPr>
            <a:xfrm>
              <a:off x="5952898" y="3781849"/>
              <a:ext cx="6008969" cy="1005888"/>
              <a:chOff x="1981392" y="4752018"/>
              <a:chExt cx="8607721" cy="1005888"/>
            </a:xfrm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38F34AB4-FEA6-4546-B977-0D2F631E2F39}"/>
                  </a:ext>
                </a:extLst>
              </p:cNvPr>
              <p:cNvSpPr/>
              <p:nvPr/>
            </p:nvSpPr>
            <p:spPr>
              <a:xfrm>
                <a:off x="1981392" y="5054957"/>
                <a:ext cx="8607721" cy="7029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支持跨平台（</a:t>
                </a:r>
                <a:r>
                  <a:rPr lang="en-US" altLang="zh-CN" sz="1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Web+iOS+Android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），且采用模块化设计，便于扩展与适配。</a:t>
                </a:r>
              </a:p>
            </p:txBody>
          </p:sp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4B9D1D6A-B881-45ED-9E52-4947AAB1A531}"/>
                  </a:ext>
                </a:extLst>
              </p:cNvPr>
              <p:cNvSpPr/>
              <p:nvPr/>
            </p:nvSpPr>
            <p:spPr>
              <a:xfrm>
                <a:off x="2035961" y="4752018"/>
                <a:ext cx="33006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988563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可移植性需求</a:t>
                </a: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1ED9B06-0174-4AC8-9106-8DC9AACBC51D}"/>
                </a:ext>
              </a:extLst>
            </p:cNvPr>
            <p:cNvGrpSpPr/>
            <p:nvPr/>
          </p:nvGrpSpPr>
          <p:grpSpPr>
            <a:xfrm>
              <a:off x="5952898" y="5118055"/>
              <a:ext cx="6008969" cy="685801"/>
              <a:chOff x="1981392" y="4752018"/>
              <a:chExt cx="8607721" cy="685801"/>
            </a:xfrm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ADA52903-7EE6-4B7F-8728-35FEDFD49716}"/>
                  </a:ext>
                </a:extLst>
              </p:cNvPr>
              <p:cNvSpPr/>
              <p:nvPr/>
            </p:nvSpPr>
            <p:spPr>
              <a:xfrm>
                <a:off x="1981392" y="5054957"/>
                <a:ext cx="8607721" cy="38286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要求用户界面友好、操作步骤简单，降低使用门槛。</a:t>
                </a: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8B33E2C8-23F1-4E40-90A9-8DF7330518ED}"/>
                  </a:ext>
                </a:extLst>
              </p:cNvPr>
              <p:cNvSpPr/>
              <p:nvPr/>
            </p:nvSpPr>
            <p:spPr>
              <a:xfrm>
                <a:off x="2035961" y="4752018"/>
                <a:ext cx="33006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988563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可用性需求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9865248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C:\Users\Yuki\Desktop\ppt\图片素材\26.png26"/>
          <p:cNvPicPr>
            <a:picLocks noChangeAspect="1"/>
          </p:cNvPicPr>
          <p:nvPr/>
        </p:nvPicPr>
        <p:blipFill>
          <a:blip r:embed="rId4"/>
          <a:srcRect l="7806" r="7806"/>
          <a:stretch>
            <a:fillRect/>
          </a:stretch>
        </p:blipFill>
        <p:spPr>
          <a:xfrm>
            <a:off x="-1631315" y="0"/>
            <a:ext cx="10290674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6895652" y="0"/>
            <a:ext cx="5296348" cy="6858000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468311" y="3486224"/>
            <a:ext cx="37330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项目背景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|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问题分析</a:t>
            </a:r>
          </a:p>
        </p:txBody>
      </p:sp>
      <p:sp>
        <p:nvSpPr>
          <p:cNvPr id="6" name="箭头: 五边形 22"/>
          <p:cNvSpPr/>
          <p:nvPr/>
        </p:nvSpPr>
        <p:spPr>
          <a:xfrm flipH="1">
            <a:off x="10058398" y="5587019"/>
            <a:ext cx="2150358" cy="427208"/>
          </a:xfrm>
          <a:prstGeom prst="homePlate">
            <a:avLst>
              <a:gd name="adj" fmla="val 269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0315410" y="5627332"/>
            <a:ext cx="189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1" dirty="0">
                <a:solidFill>
                  <a:srgbClr val="988563"/>
                </a:solidFill>
                <a:latin typeface="Century Gothic" panose="020B0502020202020204" pitchFamily="34" charset="0"/>
              </a:rPr>
              <a:t>PART  ONE.</a:t>
            </a:r>
            <a:endParaRPr lang="zh-CN" altLang="en-US" b="1" i="1" dirty="0">
              <a:solidFill>
                <a:srgbClr val="988563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089697" y="2060661"/>
            <a:ext cx="18933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8800" b="1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图片 9" descr="无背景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A09AB1A-D7A9-06EA-51A3-ED299EC72E0D}"/>
              </a:ext>
            </a:extLst>
          </p:cNvPr>
          <p:cNvSpPr txBox="1"/>
          <p:nvPr/>
        </p:nvSpPr>
        <p:spPr>
          <a:xfrm>
            <a:off x="7379745" y="2156725"/>
            <a:ext cx="5054671" cy="1227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3200" spc="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项目背景</a:t>
            </a:r>
            <a:endParaRPr lang="en-US" altLang="zh-CN" sz="3200" spc="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3200" spc="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与问题分析</a:t>
            </a:r>
            <a:endParaRPr lang="en-US" altLang="zh-CN" sz="3200" spc="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C:\Users\Yuki\Desktop\ppt\图片素材\27.png27"/>
          <p:cNvPicPr>
            <a:picLocks noChangeAspect="1"/>
          </p:cNvPicPr>
          <p:nvPr/>
        </p:nvPicPr>
        <p:blipFill>
          <a:blip r:embed="rId2"/>
          <a:srcRect l="24372" r="24372"/>
          <a:stretch>
            <a:fillRect/>
          </a:stretch>
        </p:blipFill>
        <p:spPr>
          <a:xfrm>
            <a:off x="0" y="0"/>
            <a:ext cx="6248400" cy="6855882"/>
          </a:xfrm>
          <a:prstGeom prst="rect">
            <a:avLst/>
          </a:prstGeom>
        </p:spPr>
      </p:pic>
      <p:sp>
        <p:nvSpPr>
          <p:cNvPr id="3" name="任意多边形: 形状 21"/>
          <p:cNvSpPr/>
          <p:nvPr/>
        </p:nvSpPr>
        <p:spPr>
          <a:xfrm>
            <a:off x="4582757" y="1568824"/>
            <a:ext cx="7254274" cy="3582296"/>
          </a:xfrm>
          <a:custGeom>
            <a:avLst/>
            <a:gdLst>
              <a:gd name="connsiteX0" fmla="*/ 0 w 7254274"/>
              <a:gd name="connsiteY0" fmla="*/ 0 h 3582296"/>
              <a:gd name="connsiteX1" fmla="*/ 7254274 w 7254274"/>
              <a:gd name="connsiteY1" fmla="*/ 0 h 3582296"/>
              <a:gd name="connsiteX2" fmla="*/ 7254274 w 7254274"/>
              <a:gd name="connsiteY2" fmla="*/ 3582296 h 3582296"/>
              <a:gd name="connsiteX3" fmla="*/ 0 w 7254274"/>
              <a:gd name="connsiteY3" fmla="*/ 3582296 h 3582296"/>
              <a:gd name="connsiteX4" fmla="*/ 0 w 7254274"/>
              <a:gd name="connsiteY4" fmla="*/ 2630245 h 3582296"/>
              <a:gd name="connsiteX5" fmla="*/ 60505 w 7254274"/>
              <a:gd name="connsiteY5" fmla="*/ 2630245 h 3582296"/>
              <a:gd name="connsiteX6" fmla="*/ 60505 w 7254274"/>
              <a:gd name="connsiteY6" fmla="*/ 3521791 h 3582296"/>
              <a:gd name="connsiteX7" fmla="*/ 7193769 w 7254274"/>
              <a:gd name="connsiteY7" fmla="*/ 3521791 h 3582296"/>
              <a:gd name="connsiteX8" fmla="*/ 7193769 w 7254274"/>
              <a:gd name="connsiteY8" fmla="*/ 60505 h 3582296"/>
              <a:gd name="connsiteX9" fmla="*/ 60505 w 7254274"/>
              <a:gd name="connsiteY9" fmla="*/ 60505 h 3582296"/>
              <a:gd name="connsiteX10" fmla="*/ 60505 w 7254274"/>
              <a:gd name="connsiteY10" fmla="*/ 952052 h 3582296"/>
              <a:gd name="connsiteX11" fmla="*/ 0 w 7254274"/>
              <a:gd name="connsiteY11" fmla="*/ 952052 h 3582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54274" h="3582296">
                <a:moveTo>
                  <a:pt x="0" y="0"/>
                </a:moveTo>
                <a:lnTo>
                  <a:pt x="7254274" y="0"/>
                </a:lnTo>
                <a:lnTo>
                  <a:pt x="7254274" y="3582296"/>
                </a:lnTo>
                <a:lnTo>
                  <a:pt x="0" y="3582296"/>
                </a:lnTo>
                <a:lnTo>
                  <a:pt x="0" y="2630245"/>
                </a:lnTo>
                <a:lnTo>
                  <a:pt x="60505" y="2630245"/>
                </a:lnTo>
                <a:lnTo>
                  <a:pt x="60505" y="3521791"/>
                </a:lnTo>
                <a:lnTo>
                  <a:pt x="7193769" y="3521791"/>
                </a:lnTo>
                <a:lnTo>
                  <a:pt x="7193769" y="60505"/>
                </a:lnTo>
                <a:lnTo>
                  <a:pt x="60505" y="60505"/>
                </a:lnTo>
                <a:lnTo>
                  <a:pt x="60505" y="952052"/>
                </a:lnTo>
                <a:lnTo>
                  <a:pt x="0" y="952052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68515" y="2560320"/>
            <a:ext cx="4765040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sz="4400" b="1" spc="10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感谢聆听</a:t>
            </a:r>
            <a:endParaRPr lang="zh-CN" sz="4400" b="1" spc="1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19026" y="3480633"/>
            <a:ext cx="5641625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33374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THANKS</a:t>
            </a:r>
          </a:p>
        </p:txBody>
      </p:sp>
      <p:sp>
        <p:nvSpPr>
          <p:cNvPr id="7" name="矩形 6"/>
          <p:cNvSpPr/>
          <p:nvPr/>
        </p:nvSpPr>
        <p:spPr>
          <a:xfrm>
            <a:off x="2337719" y="2617108"/>
            <a:ext cx="2887449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TONGJI</a:t>
            </a:r>
          </a:p>
          <a:p>
            <a:pPr algn="r"/>
            <a:r>
              <a:rPr lang="en-US" altLang="zh-CN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UNIVERSITY</a:t>
            </a:r>
          </a:p>
        </p:txBody>
      </p:sp>
      <p:pic>
        <p:nvPicPr>
          <p:cNvPr id="10" name="图片 9" descr="无背景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项目背景与问题分析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项目背景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|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问题分析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51096" y="1922054"/>
            <a:ext cx="4874784" cy="26234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   当前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高校体育教学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存在以下突出问题：</a:t>
            </a:r>
            <a:endParaRPr lang="en-US" altLang="zh-CN" sz="1600" dirty="0">
              <a:solidFill>
                <a:srgbClr val="5C5A5D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 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体育课堂外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，教师难以监测学生完成锻炼，缺乏监督机制的系统；</a:t>
            </a:r>
            <a:endParaRPr lang="en-US" altLang="zh-CN" sz="1600" dirty="0">
              <a:solidFill>
                <a:srgbClr val="5C5A5D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2. 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学生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课外训练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缺乏专业指导，训练效果难以保证；</a:t>
            </a:r>
            <a:endParaRPr lang="en-US" altLang="zh-CN" sz="1600" dirty="0">
              <a:solidFill>
                <a:srgbClr val="5C5A5D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3. 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体育教学过程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数据采集困难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，评价主要依赖教师主观经验，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缺乏量化依据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；</a:t>
            </a:r>
            <a:endParaRPr lang="en-US" altLang="zh-CN" sz="1600" dirty="0">
              <a:solidFill>
                <a:srgbClr val="5C5A5D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4. 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传统教学模式受时间、场地限制，难以满足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学生个性化与持续性训练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需求。</a:t>
            </a:r>
            <a:endParaRPr kumimoji="1" lang="zh-CN" altLang="en-US" sz="1600" dirty="0">
              <a:solidFill>
                <a:srgbClr val="5C5A5D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51096" y="1361954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痛点分析</a:t>
            </a:r>
          </a:p>
        </p:txBody>
      </p:sp>
      <p:sp>
        <p:nvSpPr>
          <p:cNvPr id="18" name="矩形 17"/>
          <p:cNvSpPr/>
          <p:nvPr/>
        </p:nvSpPr>
        <p:spPr>
          <a:xfrm>
            <a:off x="1027566" y="4933859"/>
            <a:ext cx="10136868" cy="7903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12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后疫情时代，线上线下混合式教学已成为教育改革重要趋势，体育作为实践性极强的学科，亟需探索符合自身特点的数字化教学模式；</a:t>
            </a: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12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本项目通过构建“课程学习</a:t>
            </a:r>
            <a:r>
              <a:rPr lang="en-US" altLang="zh-CN" sz="12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</a:t>
            </a:r>
            <a:r>
              <a:rPr lang="zh-CN" altLang="en-US" sz="12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自主训练</a:t>
            </a:r>
            <a:r>
              <a:rPr lang="en-US" altLang="zh-CN" sz="12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</a:t>
            </a:r>
            <a:r>
              <a:rPr lang="zh-CN" altLang="en-US" sz="12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智能反馈</a:t>
            </a:r>
            <a:r>
              <a:rPr lang="en-US" altLang="zh-CN" sz="12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—</a:t>
            </a:r>
            <a:r>
              <a:rPr lang="zh-CN" altLang="en-US" sz="12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数据评估”的完整闭环，打通课堂内外教学环节，实现教学过程全程可追溯、训练效果可量化；</a:t>
            </a:r>
          </a:p>
          <a:p>
            <a:pPr marL="171450" indent="-1714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zh-CN" altLang="en-US" sz="12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项目成果将为高校体育教学改革提供可复制的技术方案与实践案例，具有较强的推广价值与现实意义。</a:t>
            </a:r>
            <a:endParaRPr kumimoji="1" lang="zh-CN" altLang="en-US" sz="1200" dirty="0">
              <a:solidFill>
                <a:srgbClr val="5C5A5D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257620" y="1922054"/>
            <a:ext cx="5083284" cy="1343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   构建一个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面向高校体育教学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的智能化在线教学平台，整合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在线课程学习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学生训练过程管理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zh-CN" altLang="en-US" sz="1600" b="1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教学数据分析</a:t>
            </a: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三大核心功能，支持课堂内外全链路数字化教学，实现体育教学的标准化、个性化和数据化改革。</a:t>
            </a:r>
            <a:endParaRPr kumimoji="1" lang="zh-CN" altLang="en-US" sz="1600" dirty="0">
              <a:solidFill>
                <a:srgbClr val="5C5A5D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F45ACC1-AB7B-4834-BBE2-3A4DA1BF4D0B}"/>
              </a:ext>
            </a:extLst>
          </p:cNvPr>
          <p:cNvSpPr/>
          <p:nvPr/>
        </p:nvSpPr>
        <p:spPr>
          <a:xfrm>
            <a:off x="6271597" y="1361954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项目目标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88086-BD91-F35E-AA20-884E40A95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C:\Users\Yuki\Desktop\ppt\图片素材\26.png26">
            <a:extLst>
              <a:ext uri="{FF2B5EF4-FFF2-40B4-BE49-F238E27FC236}">
                <a16:creationId xmlns:a16="http://schemas.microsoft.com/office/drawing/2014/main" id="{8A64D21F-5643-01B0-91C7-2D157AF9E8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806" r="7806"/>
          <a:stretch>
            <a:fillRect/>
          </a:stretch>
        </p:blipFill>
        <p:spPr>
          <a:xfrm>
            <a:off x="-1631315" y="0"/>
            <a:ext cx="10290674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E3669CA-5942-D9E9-A7CE-8613A2890489}"/>
              </a:ext>
            </a:extLst>
          </p:cNvPr>
          <p:cNvSpPr/>
          <p:nvPr/>
        </p:nvSpPr>
        <p:spPr>
          <a:xfrm>
            <a:off x="6895652" y="0"/>
            <a:ext cx="5296348" cy="6858000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6D0B7DB-20DA-FDD0-F666-EDF75C10B1A3}"/>
              </a:ext>
            </a:extLst>
          </p:cNvPr>
          <p:cNvSpPr txBox="1"/>
          <p:nvPr/>
        </p:nvSpPr>
        <p:spPr>
          <a:xfrm>
            <a:off x="7468311" y="3486224"/>
            <a:ext cx="3733089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目标群体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|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用户故事</a:t>
            </a:r>
          </a:p>
        </p:txBody>
      </p:sp>
      <p:sp>
        <p:nvSpPr>
          <p:cNvPr id="6" name="箭头: 五边形 22">
            <a:extLst>
              <a:ext uri="{FF2B5EF4-FFF2-40B4-BE49-F238E27FC236}">
                <a16:creationId xmlns:a16="http://schemas.microsoft.com/office/drawing/2014/main" id="{B609C714-7930-A918-669A-EF5ED35D6319}"/>
              </a:ext>
            </a:extLst>
          </p:cNvPr>
          <p:cNvSpPr/>
          <p:nvPr/>
        </p:nvSpPr>
        <p:spPr>
          <a:xfrm flipH="1">
            <a:off x="10058398" y="5587019"/>
            <a:ext cx="2150358" cy="427208"/>
          </a:xfrm>
          <a:prstGeom prst="homePlate">
            <a:avLst>
              <a:gd name="adj" fmla="val 269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8D94BDC-1BA1-F643-CE3A-28F1DC98B214}"/>
              </a:ext>
            </a:extLst>
          </p:cNvPr>
          <p:cNvSpPr txBox="1"/>
          <p:nvPr/>
        </p:nvSpPr>
        <p:spPr>
          <a:xfrm>
            <a:off x="10315410" y="5627332"/>
            <a:ext cx="189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i="1" dirty="0">
                <a:solidFill>
                  <a:srgbClr val="988563"/>
                </a:solidFill>
                <a:latin typeface="Century Gothic" panose="020B0502020202020204" pitchFamily="34" charset="0"/>
              </a:rPr>
              <a:t>PART  TWO.</a:t>
            </a:r>
            <a:endParaRPr lang="zh-CN" altLang="en-US" b="1" i="1" dirty="0">
              <a:solidFill>
                <a:srgbClr val="988563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B3446F6-4E56-9D80-070B-2B7D67835B82}"/>
              </a:ext>
            </a:extLst>
          </p:cNvPr>
          <p:cNvSpPr txBox="1"/>
          <p:nvPr/>
        </p:nvSpPr>
        <p:spPr>
          <a:xfrm>
            <a:off x="10089697" y="2060661"/>
            <a:ext cx="18933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i="1" dirty="0">
                <a:solidFill>
                  <a:schemeClr val="bg1"/>
                </a:solidFill>
                <a:latin typeface="Century Gothic" panose="020B0502020202020204" pitchFamily="34" charset="0"/>
              </a:rPr>
              <a:t>02</a:t>
            </a:r>
            <a:endParaRPr lang="zh-CN" altLang="en-US" sz="8800" b="1" i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图片 9" descr="无背景logo">
            <a:extLst>
              <a:ext uri="{FF2B5EF4-FFF2-40B4-BE49-F238E27FC236}">
                <a16:creationId xmlns:a16="http://schemas.microsoft.com/office/drawing/2014/main" id="{5F0D3891-5639-626F-4551-557AC06CC607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FAB9F27-95CA-2AAA-366D-8EE33C594251}"/>
              </a:ext>
            </a:extLst>
          </p:cNvPr>
          <p:cNvSpPr txBox="1"/>
          <p:nvPr/>
        </p:nvSpPr>
        <p:spPr>
          <a:xfrm>
            <a:off x="7468311" y="2634021"/>
            <a:ext cx="5054671" cy="636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2800" b="1" spc="2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3200" b="0" spc="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用户调研</a:t>
            </a:r>
          </a:p>
        </p:txBody>
      </p:sp>
    </p:spTree>
    <p:extLst>
      <p:ext uri="{BB962C8B-B14F-4D97-AF65-F5344CB8AC3E}">
        <p14:creationId xmlns:p14="http://schemas.microsoft.com/office/powerpoint/2010/main" val="253127178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0492" y="142875"/>
            <a:ext cx="5925507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用户调研</a:t>
            </a:r>
            <a:r>
              <a:rPr lang="en-US" altLang="zh-CN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:</a:t>
            </a: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目标客户群体与核心需求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用户调研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|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用户故事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10" name="弧形 9"/>
          <p:cNvSpPr/>
          <p:nvPr/>
        </p:nvSpPr>
        <p:spPr>
          <a:xfrm>
            <a:off x="1998976" y="2059148"/>
            <a:ext cx="3071090" cy="3071090"/>
          </a:xfrm>
          <a:prstGeom prst="arc">
            <a:avLst>
              <a:gd name="adj1" fmla="val 16200000"/>
              <a:gd name="adj2" fmla="val 5437565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弧形 12"/>
          <p:cNvSpPr/>
          <p:nvPr/>
        </p:nvSpPr>
        <p:spPr>
          <a:xfrm flipH="1">
            <a:off x="6994694" y="1976186"/>
            <a:ext cx="3071090" cy="3071090"/>
          </a:xfrm>
          <a:prstGeom prst="arc">
            <a:avLst>
              <a:gd name="adj1" fmla="val 16200000"/>
              <a:gd name="adj2" fmla="val 5437565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768025" y="1742235"/>
            <a:ext cx="633825" cy="3704915"/>
            <a:chOff x="2235626" y="1665837"/>
            <a:chExt cx="633825" cy="3704915"/>
          </a:xfrm>
          <a:solidFill>
            <a:srgbClr val="988563"/>
          </a:solidFill>
        </p:grpSpPr>
        <p:sp>
          <p:nvSpPr>
            <p:cNvPr id="18" name="椭圆 17"/>
            <p:cNvSpPr/>
            <p:nvPr/>
          </p:nvSpPr>
          <p:spPr>
            <a:xfrm>
              <a:off x="2235626" y="1665837"/>
              <a:ext cx="633825" cy="6338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2235626" y="4736927"/>
              <a:ext cx="633825" cy="6338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 flipH="1">
            <a:off x="8725923" y="1659273"/>
            <a:ext cx="633825" cy="3704915"/>
            <a:chOff x="2235626" y="1665837"/>
            <a:chExt cx="633825" cy="3704915"/>
          </a:xfrm>
          <a:solidFill>
            <a:srgbClr val="B8AA92"/>
          </a:solidFill>
        </p:grpSpPr>
        <p:sp>
          <p:nvSpPr>
            <p:cNvPr id="22" name="椭圆 21"/>
            <p:cNvSpPr/>
            <p:nvPr/>
          </p:nvSpPr>
          <p:spPr>
            <a:xfrm>
              <a:off x="2235626" y="1665837"/>
              <a:ext cx="633825" cy="6338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2235626" y="4736927"/>
              <a:ext cx="633825" cy="6338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5" name="pyramid-chart_64746"/>
          <p:cNvSpPr>
            <a:spLocks noChangeAspect="1"/>
          </p:cNvSpPr>
          <p:nvPr/>
        </p:nvSpPr>
        <p:spPr bwMode="auto">
          <a:xfrm>
            <a:off x="2978533" y="1938853"/>
            <a:ext cx="237513" cy="238994"/>
          </a:xfrm>
          <a:custGeom>
            <a:avLst/>
            <a:gdLst>
              <a:gd name="connsiteX0" fmla="*/ 71397 w 599947"/>
              <a:gd name="connsiteY0" fmla="*/ 336103 h 603687"/>
              <a:gd name="connsiteX1" fmla="*/ 299914 w 599947"/>
              <a:gd name="connsiteY1" fmla="*/ 451272 h 603687"/>
              <a:gd name="connsiteX2" fmla="*/ 528432 w 599947"/>
              <a:gd name="connsiteY2" fmla="*/ 336103 h 603687"/>
              <a:gd name="connsiteX3" fmla="*/ 599947 w 599947"/>
              <a:gd name="connsiteY3" fmla="*/ 431289 h 603687"/>
              <a:gd name="connsiteX4" fmla="*/ 299914 w 599947"/>
              <a:gd name="connsiteY4" fmla="*/ 603687 h 603687"/>
              <a:gd name="connsiteX5" fmla="*/ 0 w 599947"/>
              <a:gd name="connsiteY5" fmla="*/ 431289 h 603687"/>
              <a:gd name="connsiteX6" fmla="*/ 175572 w 599947"/>
              <a:gd name="connsiteY6" fmla="*/ 181494 h 603687"/>
              <a:gd name="connsiteX7" fmla="*/ 299879 w 599947"/>
              <a:gd name="connsiteY7" fmla="*/ 238829 h 603687"/>
              <a:gd name="connsiteX8" fmla="*/ 424187 w 599947"/>
              <a:gd name="connsiteY8" fmla="*/ 181494 h 603687"/>
              <a:gd name="connsiteX9" fmla="*/ 507295 w 599947"/>
              <a:gd name="connsiteY9" fmla="*/ 292263 h 603687"/>
              <a:gd name="connsiteX10" fmla="*/ 299879 w 599947"/>
              <a:gd name="connsiteY10" fmla="*/ 396648 h 603687"/>
              <a:gd name="connsiteX11" fmla="*/ 92582 w 599947"/>
              <a:gd name="connsiteY11" fmla="*/ 292263 h 603687"/>
              <a:gd name="connsiteX12" fmla="*/ 299903 w 599947"/>
              <a:gd name="connsiteY12" fmla="*/ 0 h 603687"/>
              <a:gd name="connsiteX13" fmla="*/ 403846 w 599947"/>
              <a:gd name="connsiteY13" fmla="*/ 138571 h 603687"/>
              <a:gd name="connsiteX14" fmla="*/ 299903 w 599947"/>
              <a:gd name="connsiteY14" fmla="*/ 186575 h 603687"/>
              <a:gd name="connsiteX15" fmla="*/ 195960 w 599947"/>
              <a:gd name="connsiteY15" fmla="*/ 138571 h 603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99947" h="603687">
                <a:moveTo>
                  <a:pt x="71397" y="336103"/>
                </a:moveTo>
                <a:lnTo>
                  <a:pt x="299914" y="451272"/>
                </a:lnTo>
                <a:lnTo>
                  <a:pt x="528432" y="336103"/>
                </a:lnTo>
                <a:lnTo>
                  <a:pt x="599947" y="431289"/>
                </a:lnTo>
                <a:lnTo>
                  <a:pt x="299914" y="603687"/>
                </a:lnTo>
                <a:lnTo>
                  <a:pt x="0" y="431289"/>
                </a:lnTo>
                <a:close/>
                <a:moveTo>
                  <a:pt x="175572" y="181494"/>
                </a:moveTo>
                <a:lnTo>
                  <a:pt x="299879" y="238829"/>
                </a:lnTo>
                <a:lnTo>
                  <a:pt x="424187" y="181494"/>
                </a:lnTo>
                <a:lnTo>
                  <a:pt x="507295" y="292263"/>
                </a:lnTo>
                <a:lnTo>
                  <a:pt x="299879" y="396648"/>
                </a:lnTo>
                <a:lnTo>
                  <a:pt x="92582" y="292263"/>
                </a:lnTo>
                <a:close/>
                <a:moveTo>
                  <a:pt x="299903" y="0"/>
                </a:moveTo>
                <a:lnTo>
                  <a:pt x="403846" y="138571"/>
                </a:lnTo>
                <a:lnTo>
                  <a:pt x="299903" y="186575"/>
                </a:lnTo>
                <a:lnTo>
                  <a:pt x="195960" y="1385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6" name="pyramid-chart_64746"/>
          <p:cNvSpPr>
            <a:spLocks noChangeAspect="1"/>
          </p:cNvSpPr>
          <p:nvPr/>
        </p:nvSpPr>
        <p:spPr bwMode="auto">
          <a:xfrm>
            <a:off x="3013334" y="3413082"/>
            <a:ext cx="238994" cy="227718"/>
          </a:xfrm>
          <a:custGeom>
            <a:avLst/>
            <a:gdLst>
              <a:gd name="connsiteX0" fmla="*/ 514018 w 574150"/>
              <a:gd name="connsiteY0" fmla="*/ 3211 h 547062"/>
              <a:gd name="connsiteX1" fmla="*/ 520905 w 574150"/>
              <a:gd name="connsiteY1" fmla="*/ 3211 h 547062"/>
              <a:gd name="connsiteX2" fmla="*/ 532958 w 574150"/>
              <a:gd name="connsiteY2" fmla="*/ 27305 h 547062"/>
              <a:gd name="connsiteX3" fmla="*/ 543289 w 574150"/>
              <a:gd name="connsiteY3" fmla="*/ 35049 h 547062"/>
              <a:gd name="connsiteX4" fmla="*/ 569977 w 574150"/>
              <a:gd name="connsiteY4" fmla="*/ 39351 h 547062"/>
              <a:gd name="connsiteX5" fmla="*/ 572560 w 574150"/>
              <a:gd name="connsiteY5" fmla="*/ 45375 h 547062"/>
              <a:gd name="connsiteX6" fmla="*/ 552759 w 574150"/>
              <a:gd name="connsiteY6" fmla="*/ 64306 h 547062"/>
              <a:gd name="connsiteX7" fmla="*/ 548454 w 574150"/>
              <a:gd name="connsiteY7" fmla="*/ 76352 h 547062"/>
              <a:gd name="connsiteX8" fmla="*/ 553620 w 574150"/>
              <a:gd name="connsiteY8" fmla="*/ 103888 h 547062"/>
              <a:gd name="connsiteX9" fmla="*/ 548454 w 574150"/>
              <a:gd name="connsiteY9" fmla="*/ 107330 h 547062"/>
              <a:gd name="connsiteX10" fmla="*/ 523488 w 574150"/>
              <a:gd name="connsiteY10" fmla="*/ 94423 h 547062"/>
              <a:gd name="connsiteX11" fmla="*/ 510575 w 574150"/>
              <a:gd name="connsiteY11" fmla="*/ 94423 h 547062"/>
              <a:gd name="connsiteX12" fmla="*/ 486469 w 574150"/>
              <a:gd name="connsiteY12" fmla="*/ 107330 h 547062"/>
              <a:gd name="connsiteX13" fmla="*/ 481304 w 574150"/>
              <a:gd name="connsiteY13" fmla="*/ 103888 h 547062"/>
              <a:gd name="connsiteX14" fmla="*/ 486469 w 574150"/>
              <a:gd name="connsiteY14" fmla="*/ 76352 h 547062"/>
              <a:gd name="connsiteX15" fmla="*/ 482165 w 574150"/>
              <a:gd name="connsiteY15" fmla="*/ 64306 h 547062"/>
              <a:gd name="connsiteX16" fmla="*/ 462364 w 574150"/>
              <a:gd name="connsiteY16" fmla="*/ 45375 h 547062"/>
              <a:gd name="connsiteX17" fmla="*/ 464086 w 574150"/>
              <a:gd name="connsiteY17" fmla="*/ 39351 h 547062"/>
              <a:gd name="connsiteX18" fmla="*/ 491635 w 574150"/>
              <a:gd name="connsiteY18" fmla="*/ 35049 h 547062"/>
              <a:gd name="connsiteX19" fmla="*/ 501965 w 574150"/>
              <a:gd name="connsiteY19" fmla="*/ 27305 h 547062"/>
              <a:gd name="connsiteX20" fmla="*/ 287223 w 574150"/>
              <a:gd name="connsiteY20" fmla="*/ 0 h 547062"/>
              <a:gd name="connsiteX21" fmla="*/ 303152 w 574150"/>
              <a:gd name="connsiteY21" fmla="*/ 13543 h 547062"/>
              <a:gd name="connsiteX22" fmla="*/ 365143 w 574150"/>
              <a:gd name="connsiteY22" fmla="*/ 139082 h 547062"/>
              <a:gd name="connsiteX23" fmla="*/ 417664 w 574150"/>
              <a:gd name="connsiteY23" fmla="*/ 176915 h 547062"/>
              <a:gd name="connsiteX24" fmla="*/ 555423 w 574150"/>
              <a:gd name="connsiteY24" fmla="*/ 196692 h 547062"/>
              <a:gd name="connsiteX25" fmla="*/ 565755 w 574150"/>
              <a:gd name="connsiteY25" fmla="*/ 227646 h 547062"/>
              <a:gd name="connsiteX26" fmla="*/ 465880 w 574150"/>
              <a:gd name="connsiteY26" fmla="*/ 324810 h 547062"/>
              <a:gd name="connsiteX27" fmla="*/ 445216 w 574150"/>
              <a:gd name="connsiteY27" fmla="*/ 386719 h 547062"/>
              <a:gd name="connsiteX28" fmla="*/ 469324 w 574150"/>
              <a:gd name="connsiteY28" fmla="*/ 524296 h 547062"/>
              <a:gd name="connsiteX29" fmla="*/ 442633 w 574150"/>
              <a:gd name="connsiteY29" fmla="*/ 543213 h 547062"/>
              <a:gd name="connsiteX30" fmla="*/ 319511 w 574150"/>
              <a:gd name="connsiteY30" fmla="*/ 477864 h 547062"/>
              <a:gd name="connsiteX31" fmla="*/ 254936 w 574150"/>
              <a:gd name="connsiteY31" fmla="*/ 477864 h 547062"/>
              <a:gd name="connsiteX32" fmla="*/ 130953 w 574150"/>
              <a:gd name="connsiteY32" fmla="*/ 543213 h 547062"/>
              <a:gd name="connsiteX33" fmla="*/ 105123 w 574150"/>
              <a:gd name="connsiteY33" fmla="*/ 524296 h 547062"/>
              <a:gd name="connsiteX34" fmla="*/ 128370 w 574150"/>
              <a:gd name="connsiteY34" fmla="*/ 386719 h 547062"/>
              <a:gd name="connsiteX35" fmla="*/ 108567 w 574150"/>
              <a:gd name="connsiteY35" fmla="*/ 324810 h 547062"/>
              <a:gd name="connsiteX36" fmla="*/ 8692 w 574150"/>
              <a:gd name="connsiteY36" fmla="*/ 227646 h 547062"/>
              <a:gd name="connsiteX37" fmla="*/ 18163 w 574150"/>
              <a:gd name="connsiteY37" fmla="*/ 196692 h 547062"/>
              <a:gd name="connsiteX38" fmla="*/ 156783 w 574150"/>
              <a:gd name="connsiteY38" fmla="*/ 176915 h 547062"/>
              <a:gd name="connsiteX39" fmla="*/ 209303 w 574150"/>
              <a:gd name="connsiteY39" fmla="*/ 139082 h 547062"/>
              <a:gd name="connsiteX40" fmla="*/ 271295 w 574150"/>
              <a:gd name="connsiteY40" fmla="*/ 13543 h 547062"/>
              <a:gd name="connsiteX41" fmla="*/ 287223 w 574150"/>
              <a:gd name="connsiteY41" fmla="*/ 0 h 547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574150" h="547062">
                <a:moveTo>
                  <a:pt x="514018" y="3211"/>
                </a:moveTo>
                <a:cubicBezTo>
                  <a:pt x="515740" y="-231"/>
                  <a:pt x="519184" y="-231"/>
                  <a:pt x="520905" y="3211"/>
                </a:cubicBezTo>
                <a:lnTo>
                  <a:pt x="532958" y="27305"/>
                </a:lnTo>
                <a:cubicBezTo>
                  <a:pt x="534680" y="31607"/>
                  <a:pt x="538984" y="34189"/>
                  <a:pt x="543289" y="35049"/>
                </a:cubicBezTo>
                <a:lnTo>
                  <a:pt x="569977" y="39351"/>
                </a:lnTo>
                <a:cubicBezTo>
                  <a:pt x="574281" y="39351"/>
                  <a:pt x="575142" y="42793"/>
                  <a:pt x="572560" y="45375"/>
                </a:cubicBezTo>
                <a:lnTo>
                  <a:pt x="552759" y="64306"/>
                </a:lnTo>
                <a:cubicBezTo>
                  <a:pt x="550176" y="66887"/>
                  <a:pt x="547593" y="72910"/>
                  <a:pt x="548454" y="76352"/>
                </a:cubicBezTo>
                <a:lnTo>
                  <a:pt x="553620" y="103888"/>
                </a:lnTo>
                <a:cubicBezTo>
                  <a:pt x="553620" y="107330"/>
                  <a:pt x="551898" y="109051"/>
                  <a:pt x="548454" y="107330"/>
                </a:cubicBezTo>
                <a:lnTo>
                  <a:pt x="523488" y="94423"/>
                </a:lnTo>
                <a:cubicBezTo>
                  <a:pt x="520044" y="92702"/>
                  <a:pt x="514879" y="92702"/>
                  <a:pt x="510575" y="94423"/>
                </a:cubicBezTo>
                <a:lnTo>
                  <a:pt x="486469" y="107330"/>
                </a:lnTo>
                <a:cubicBezTo>
                  <a:pt x="483026" y="109051"/>
                  <a:pt x="480443" y="107330"/>
                  <a:pt x="481304" y="103888"/>
                </a:cubicBezTo>
                <a:lnTo>
                  <a:pt x="486469" y="76352"/>
                </a:lnTo>
                <a:cubicBezTo>
                  <a:pt x="486469" y="72910"/>
                  <a:pt x="484747" y="66887"/>
                  <a:pt x="482165" y="64306"/>
                </a:cubicBezTo>
                <a:lnTo>
                  <a:pt x="462364" y="45375"/>
                </a:lnTo>
                <a:cubicBezTo>
                  <a:pt x="459781" y="42793"/>
                  <a:pt x="460642" y="39351"/>
                  <a:pt x="464086" y="39351"/>
                </a:cubicBezTo>
                <a:lnTo>
                  <a:pt x="491635" y="35049"/>
                </a:lnTo>
                <a:cubicBezTo>
                  <a:pt x="495939" y="34189"/>
                  <a:pt x="500244" y="31607"/>
                  <a:pt x="501965" y="27305"/>
                </a:cubicBezTo>
                <a:close/>
                <a:moveTo>
                  <a:pt x="287223" y="0"/>
                </a:moveTo>
                <a:cubicBezTo>
                  <a:pt x="293035" y="0"/>
                  <a:pt x="298847" y="4515"/>
                  <a:pt x="303152" y="13543"/>
                </a:cubicBezTo>
                <a:lnTo>
                  <a:pt x="365143" y="139082"/>
                </a:lnTo>
                <a:cubicBezTo>
                  <a:pt x="373753" y="157138"/>
                  <a:pt x="397861" y="174335"/>
                  <a:pt x="417664" y="176915"/>
                </a:cubicBezTo>
                <a:lnTo>
                  <a:pt x="555423" y="196692"/>
                </a:lnTo>
                <a:cubicBezTo>
                  <a:pt x="575226" y="200131"/>
                  <a:pt x="580392" y="213889"/>
                  <a:pt x="565755" y="227646"/>
                </a:cubicBezTo>
                <a:lnTo>
                  <a:pt x="465880" y="324810"/>
                </a:lnTo>
                <a:cubicBezTo>
                  <a:pt x="451243" y="339427"/>
                  <a:pt x="442633" y="366943"/>
                  <a:pt x="445216" y="386719"/>
                </a:cubicBezTo>
                <a:lnTo>
                  <a:pt x="469324" y="524296"/>
                </a:lnTo>
                <a:cubicBezTo>
                  <a:pt x="472768" y="544072"/>
                  <a:pt x="460714" y="552671"/>
                  <a:pt x="442633" y="543213"/>
                </a:cubicBezTo>
                <a:lnTo>
                  <a:pt x="319511" y="477864"/>
                </a:lnTo>
                <a:cubicBezTo>
                  <a:pt x="301430" y="468405"/>
                  <a:pt x="272156" y="468405"/>
                  <a:pt x="254936" y="477864"/>
                </a:cubicBezTo>
                <a:lnTo>
                  <a:pt x="130953" y="543213"/>
                </a:lnTo>
                <a:cubicBezTo>
                  <a:pt x="112872" y="552671"/>
                  <a:pt x="101679" y="544072"/>
                  <a:pt x="105123" y="524296"/>
                </a:cubicBezTo>
                <a:lnTo>
                  <a:pt x="128370" y="386719"/>
                </a:lnTo>
                <a:cubicBezTo>
                  <a:pt x="131814" y="366943"/>
                  <a:pt x="123204" y="339427"/>
                  <a:pt x="108567" y="324810"/>
                </a:cubicBezTo>
                <a:lnTo>
                  <a:pt x="8692" y="227646"/>
                </a:lnTo>
                <a:cubicBezTo>
                  <a:pt x="-5945" y="213889"/>
                  <a:pt x="-1640" y="200131"/>
                  <a:pt x="18163" y="196692"/>
                </a:cubicBezTo>
                <a:lnTo>
                  <a:pt x="156783" y="176915"/>
                </a:lnTo>
                <a:cubicBezTo>
                  <a:pt x="176586" y="174335"/>
                  <a:pt x="199832" y="157138"/>
                  <a:pt x="209303" y="139082"/>
                </a:cubicBezTo>
                <a:lnTo>
                  <a:pt x="271295" y="13543"/>
                </a:lnTo>
                <a:cubicBezTo>
                  <a:pt x="275600" y="4515"/>
                  <a:pt x="281412" y="0"/>
                  <a:pt x="2872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" name="pyramid-chart_64746"/>
          <p:cNvSpPr>
            <a:spLocks noChangeAspect="1"/>
          </p:cNvSpPr>
          <p:nvPr/>
        </p:nvSpPr>
        <p:spPr bwMode="auto">
          <a:xfrm>
            <a:off x="2970402" y="4993376"/>
            <a:ext cx="238994" cy="219610"/>
          </a:xfrm>
          <a:custGeom>
            <a:avLst/>
            <a:gdLst>
              <a:gd name="connsiteX0" fmla="*/ 366665 w 604675"/>
              <a:gd name="connsiteY0" fmla="*/ 388199 h 555632"/>
              <a:gd name="connsiteX1" fmla="*/ 366665 w 604675"/>
              <a:gd name="connsiteY1" fmla="*/ 481413 h 555632"/>
              <a:gd name="connsiteX2" fmla="*/ 426977 w 604675"/>
              <a:gd name="connsiteY2" fmla="*/ 481413 h 555632"/>
              <a:gd name="connsiteX3" fmla="*/ 426977 w 604675"/>
              <a:gd name="connsiteY3" fmla="*/ 388199 h 555632"/>
              <a:gd name="connsiteX4" fmla="*/ 189710 w 604675"/>
              <a:gd name="connsiteY4" fmla="*/ 388199 h 555632"/>
              <a:gd name="connsiteX5" fmla="*/ 189710 w 604675"/>
              <a:gd name="connsiteY5" fmla="*/ 481413 h 555632"/>
              <a:gd name="connsiteX6" fmla="*/ 250022 w 604675"/>
              <a:gd name="connsiteY6" fmla="*/ 481413 h 555632"/>
              <a:gd name="connsiteX7" fmla="*/ 250022 w 604675"/>
              <a:gd name="connsiteY7" fmla="*/ 388199 h 555632"/>
              <a:gd name="connsiteX8" fmla="*/ 366665 w 604675"/>
              <a:gd name="connsiteY8" fmla="*/ 291853 h 555632"/>
              <a:gd name="connsiteX9" fmla="*/ 366665 w 604675"/>
              <a:gd name="connsiteY9" fmla="*/ 385067 h 555632"/>
              <a:gd name="connsiteX10" fmla="*/ 426977 w 604675"/>
              <a:gd name="connsiteY10" fmla="*/ 385067 h 555632"/>
              <a:gd name="connsiteX11" fmla="*/ 426977 w 604675"/>
              <a:gd name="connsiteY11" fmla="*/ 291853 h 555632"/>
              <a:gd name="connsiteX12" fmla="*/ 189710 w 604675"/>
              <a:gd name="connsiteY12" fmla="*/ 291853 h 555632"/>
              <a:gd name="connsiteX13" fmla="*/ 189710 w 604675"/>
              <a:gd name="connsiteY13" fmla="*/ 385067 h 555632"/>
              <a:gd name="connsiteX14" fmla="*/ 250022 w 604675"/>
              <a:gd name="connsiteY14" fmla="*/ 385067 h 555632"/>
              <a:gd name="connsiteX15" fmla="*/ 250022 w 604675"/>
              <a:gd name="connsiteY15" fmla="*/ 291853 h 555632"/>
              <a:gd name="connsiteX16" fmla="*/ 257380 w 604675"/>
              <a:gd name="connsiteY16" fmla="*/ 53277 h 555632"/>
              <a:gd name="connsiteX17" fmla="*/ 359428 w 604675"/>
              <a:gd name="connsiteY17" fmla="*/ 53277 h 555632"/>
              <a:gd name="connsiteX18" fmla="*/ 366665 w 604675"/>
              <a:gd name="connsiteY18" fmla="*/ 60503 h 555632"/>
              <a:gd name="connsiteX19" fmla="*/ 366665 w 604675"/>
              <a:gd name="connsiteY19" fmla="*/ 96030 h 555632"/>
              <a:gd name="connsiteX20" fmla="*/ 557612 w 604675"/>
              <a:gd name="connsiteY20" fmla="*/ 96030 h 555632"/>
              <a:gd name="connsiteX21" fmla="*/ 559301 w 604675"/>
              <a:gd name="connsiteY21" fmla="*/ 97596 h 555632"/>
              <a:gd name="connsiteX22" fmla="*/ 557612 w 604675"/>
              <a:gd name="connsiteY22" fmla="*/ 99162 h 555632"/>
              <a:gd name="connsiteX23" fmla="*/ 366665 w 604675"/>
              <a:gd name="connsiteY23" fmla="*/ 99162 h 555632"/>
              <a:gd name="connsiteX24" fmla="*/ 366665 w 604675"/>
              <a:gd name="connsiteY24" fmla="*/ 192376 h 555632"/>
              <a:gd name="connsiteX25" fmla="*/ 557612 w 604675"/>
              <a:gd name="connsiteY25" fmla="*/ 192376 h 555632"/>
              <a:gd name="connsiteX26" fmla="*/ 559301 w 604675"/>
              <a:gd name="connsiteY26" fmla="*/ 193942 h 555632"/>
              <a:gd name="connsiteX27" fmla="*/ 557612 w 604675"/>
              <a:gd name="connsiteY27" fmla="*/ 195507 h 555632"/>
              <a:gd name="connsiteX28" fmla="*/ 366665 w 604675"/>
              <a:gd name="connsiteY28" fmla="*/ 195507 h 555632"/>
              <a:gd name="connsiteX29" fmla="*/ 366665 w 604675"/>
              <a:gd name="connsiteY29" fmla="*/ 288722 h 555632"/>
              <a:gd name="connsiteX30" fmla="*/ 426977 w 604675"/>
              <a:gd name="connsiteY30" fmla="*/ 288722 h 555632"/>
              <a:gd name="connsiteX31" fmla="*/ 426977 w 604675"/>
              <a:gd name="connsiteY31" fmla="*/ 237177 h 555632"/>
              <a:gd name="connsiteX32" fmla="*/ 434214 w 604675"/>
              <a:gd name="connsiteY32" fmla="*/ 229830 h 555632"/>
              <a:gd name="connsiteX33" fmla="*/ 536262 w 604675"/>
              <a:gd name="connsiteY33" fmla="*/ 229830 h 555632"/>
              <a:gd name="connsiteX34" fmla="*/ 543620 w 604675"/>
              <a:gd name="connsiteY34" fmla="*/ 237177 h 555632"/>
              <a:gd name="connsiteX35" fmla="*/ 543620 w 604675"/>
              <a:gd name="connsiteY35" fmla="*/ 288722 h 555632"/>
              <a:gd name="connsiteX36" fmla="*/ 557612 w 604675"/>
              <a:gd name="connsiteY36" fmla="*/ 288722 h 555632"/>
              <a:gd name="connsiteX37" fmla="*/ 559301 w 604675"/>
              <a:gd name="connsiteY37" fmla="*/ 290287 h 555632"/>
              <a:gd name="connsiteX38" fmla="*/ 557612 w 604675"/>
              <a:gd name="connsiteY38" fmla="*/ 291853 h 555632"/>
              <a:gd name="connsiteX39" fmla="*/ 543620 w 604675"/>
              <a:gd name="connsiteY39" fmla="*/ 291853 h 555632"/>
              <a:gd name="connsiteX40" fmla="*/ 543620 w 604675"/>
              <a:gd name="connsiteY40" fmla="*/ 385067 h 555632"/>
              <a:gd name="connsiteX41" fmla="*/ 557612 w 604675"/>
              <a:gd name="connsiteY41" fmla="*/ 385067 h 555632"/>
              <a:gd name="connsiteX42" fmla="*/ 559301 w 604675"/>
              <a:gd name="connsiteY42" fmla="*/ 386633 h 555632"/>
              <a:gd name="connsiteX43" fmla="*/ 557612 w 604675"/>
              <a:gd name="connsiteY43" fmla="*/ 388199 h 555632"/>
              <a:gd name="connsiteX44" fmla="*/ 543620 w 604675"/>
              <a:gd name="connsiteY44" fmla="*/ 388199 h 555632"/>
              <a:gd name="connsiteX45" fmla="*/ 543620 w 604675"/>
              <a:gd name="connsiteY45" fmla="*/ 481413 h 555632"/>
              <a:gd name="connsiteX46" fmla="*/ 557612 w 604675"/>
              <a:gd name="connsiteY46" fmla="*/ 481413 h 555632"/>
              <a:gd name="connsiteX47" fmla="*/ 559301 w 604675"/>
              <a:gd name="connsiteY47" fmla="*/ 482979 h 555632"/>
              <a:gd name="connsiteX48" fmla="*/ 557612 w 604675"/>
              <a:gd name="connsiteY48" fmla="*/ 484544 h 555632"/>
              <a:gd name="connsiteX49" fmla="*/ 543620 w 604675"/>
              <a:gd name="connsiteY49" fmla="*/ 484544 h 555632"/>
              <a:gd name="connsiteX50" fmla="*/ 536262 w 604675"/>
              <a:gd name="connsiteY50" fmla="*/ 491770 h 555632"/>
              <a:gd name="connsiteX51" fmla="*/ 434214 w 604675"/>
              <a:gd name="connsiteY51" fmla="*/ 491770 h 555632"/>
              <a:gd name="connsiteX52" fmla="*/ 426977 w 604675"/>
              <a:gd name="connsiteY52" fmla="*/ 484544 h 555632"/>
              <a:gd name="connsiteX53" fmla="*/ 366665 w 604675"/>
              <a:gd name="connsiteY53" fmla="*/ 484544 h 555632"/>
              <a:gd name="connsiteX54" fmla="*/ 359428 w 604675"/>
              <a:gd name="connsiteY54" fmla="*/ 491770 h 555632"/>
              <a:gd name="connsiteX55" fmla="*/ 257380 w 604675"/>
              <a:gd name="connsiteY55" fmla="*/ 491770 h 555632"/>
              <a:gd name="connsiteX56" fmla="*/ 250022 w 604675"/>
              <a:gd name="connsiteY56" fmla="*/ 484544 h 555632"/>
              <a:gd name="connsiteX57" fmla="*/ 189710 w 604675"/>
              <a:gd name="connsiteY57" fmla="*/ 484544 h 555632"/>
              <a:gd name="connsiteX58" fmla="*/ 182473 w 604675"/>
              <a:gd name="connsiteY58" fmla="*/ 491770 h 555632"/>
              <a:gd name="connsiteX59" fmla="*/ 80425 w 604675"/>
              <a:gd name="connsiteY59" fmla="*/ 491770 h 555632"/>
              <a:gd name="connsiteX60" fmla="*/ 73187 w 604675"/>
              <a:gd name="connsiteY60" fmla="*/ 484544 h 555632"/>
              <a:gd name="connsiteX61" fmla="*/ 47012 w 604675"/>
              <a:gd name="connsiteY61" fmla="*/ 484544 h 555632"/>
              <a:gd name="connsiteX62" fmla="*/ 45444 w 604675"/>
              <a:gd name="connsiteY62" fmla="*/ 482979 h 555632"/>
              <a:gd name="connsiteX63" fmla="*/ 47012 w 604675"/>
              <a:gd name="connsiteY63" fmla="*/ 481413 h 555632"/>
              <a:gd name="connsiteX64" fmla="*/ 73187 w 604675"/>
              <a:gd name="connsiteY64" fmla="*/ 481413 h 555632"/>
              <a:gd name="connsiteX65" fmla="*/ 73187 w 604675"/>
              <a:gd name="connsiteY65" fmla="*/ 388199 h 555632"/>
              <a:gd name="connsiteX66" fmla="*/ 47012 w 604675"/>
              <a:gd name="connsiteY66" fmla="*/ 388199 h 555632"/>
              <a:gd name="connsiteX67" fmla="*/ 45444 w 604675"/>
              <a:gd name="connsiteY67" fmla="*/ 386633 h 555632"/>
              <a:gd name="connsiteX68" fmla="*/ 47012 w 604675"/>
              <a:gd name="connsiteY68" fmla="*/ 385067 h 555632"/>
              <a:gd name="connsiteX69" fmla="*/ 73187 w 604675"/>
              <a:gd name="connsiteY69" fmla="*/ 385067 h 555632"/>
              <a:gd name="connsiteX70" fmla="*/ 73187 w 604675"/>
              <a:gd name="connsiteY70" fmla="*/ 291853 h 555632"/>
              <a:gd name="connsiteX71" fmla="*/ 47012 w 604675"/>
              <a:gd name="connsiteY71" fmla="*/ 291853 h 555632"/>
              <a:gd name="connsiteX72" fmla="*/ 45444 w 604675"/>
              <a:gd name="connsiteY72" fmla="*/ 290287 h 555632"/>
              <a:gd name="connsiteX73" fmla="*/ 47012 w 604675"/>
              <a:gd name="connsiteY73" fmla="*/ 288722 h 555632"/>
              <a:gd name="connsiteX74" fmla="*/ 73187 w 604675"/>
              <a:gd name="connsiteY74" fmla="*/ 288722 h 555632"/>
              <a:gd name="connsiteX75" fmla="*/ 73187 w 604675"/>
              <a:gd name="connsiteY75" fmla="*/ 237177 h 555632"/>
              <a:gd name="connsiteX76" fmla="*/ 80425 w 604675"/>
              <a:gd name="connsiteY76" fmla="*/ 229830 h 555632"/>
              <a:gd name="connsiteX77" fmla="*/ 182473 w 604675"/>
              <a:gd name="connsiteY77" fmla="*/ 229830 h 555632"/>
              <a:gd name="connsiteX78" fmla="*/ 189710 w 604675"/>
              <a:gd name="connsiteY78" fmla="*/ 237177 h 555632"/>
              <a:gd name="connsiteX79" fmla="*/ 189710 w 604675"/>
              <a:gd name="connsiteY79" fmla="*/ 288722 h 555632"/>
              <a:gd name="connsiteX80" fmla="*/ 250022 w 604675"/>
              <a:gd name="connsiteY80" fmla="*/ 288722 h 555632"/>
              <a:gd name="connsiteX81" fmla="*/ 250022 w 604675"/>
              <a:gd name="connsiteY81" fmla="*/ 195507 h 555632"/>
              <a:gd name="connsiteX82" fmla="*/ 47012 w 604675"/>
              <a:gd name="connsiteY82" fmla="*/ 195507 h 555632"/>
              <a:gd name="connsiteX83" fmla="*/ 45444 w 604675"/>
              <a:gd name="connsiteY83" fmla="*/ 193942 h 555632"/>
              <a:gd name="connsiteX84" fmla="*/ 47012 w 604675"/>
              <a:gd name="connsiteY84" fmla="*/ 192376 h 555632"/>
              <a:gd name="connsiteX85" fmla="*/ 250022 w 604675"/>
              <a:gd name="connsiteY85" fmla="*/ 192376 h 555632"/>
              <a:gd name="connsiteX86" fmla="*/ 250022 w 604675"/>
              <a:gd name="connsiteY86" fmla="*/ 99162 h 555632"/>
              <a:gd name="connsiteX87" fmla="*/ 47012 w 604675"/>
              <a:gd name="connsiteY87" fmla="*/ 99162 h 555632"/>
              <a:gd name="connsiteX88" fmla="*/ 45444 w 604675"/>
              <a:gd name="connsiteY88" fmla="*/ 97596 h 555632"/>
              <a:gd name="connsiteX89" fmla="*/ 47012 w 604675"/>
              <a:gd name="connsiteY89" fmla="*/ 96030 h 555632"/>
              <a:gd name="connsiteX90" fmla="*/ 250022 w 604675"/>
              <a:gd name="connsiteY90" fmla="*/ 96030 h 555632"/>
              <a:gd name="connsiteX91" fmla="*/ 250022 w 604675"/>
              <a:gd name="connsiteY91" fmla="*/ 60503 h 555632"/>
              <a:gd name="connsiteX92" fmla="*/ 257380 w 604675"/>
              <a:gd name="connsiteY92" fmla="*/ 53277 h 555632"/>
              <a:gd name="connsiteX93" fmla="*/ 16043 w 604675"/>
              <a:gd name="connsiteY93" fmla="*/ 0 h 555632"/>
              <a:gd name="connsiteX94" fmla="*/ 32206 w 604675"/>
              <a:gd name="connsiteY94" fmla="*/ 16020 h 555632"/>
              <a:gd name="connsiteX95" fmla="*/ 32206 w 604675"/>
              <a:gd name="connsiteY95" fmla="*/ 523593 h 555632"/>
              <a:gd name="connsiteX96" fmla="*/ 588632 w 604675"/>
              <a:gd name="connsiteY96" fmla="*/ 523593 h 555632"/>
              <a:gd name="connsiteX97" fmla="*/ 604675 w 604675"/>
              <a:gd name="connsiteY97" fmla="*/ 539612 h 555632"/>
              <a:gd name="connsiteX98" fmla="*/ 588632 w 604675"/>
              <a:gd name="connsiteY98" fmla="*/ 555632 h 555632"/>
              <a:gd name="connsiteX99" fmla="*/ 16043 w 604675"/>
              <a:gd name="connsiteY99" fmla="*/ 555632 h 555632"/>
              <a:gd name="connsiteX100" fmla="*/ 0 w 604675"/>
              <a:gd name="connsiteY100" fmla="*/ 539612 h 555632"/>
              <a:gd name="connsiteX101" fmla="*/ 0 w 604675"/>
              <a:gd name="connsiteY101" fmla="*/ 16020 h 555632"/>
              <a:gd name="connsiteX102" fmla="*/ 16043 w 604675"/>
              <a:gd name="connsiteY102" fmla="*/ 0 h 555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604675" h="555632">
                <a:moveTo>
                  <a:pt x="366665" y="388199"/>
                </a:moveTo>
                <a:lnTo>
                  <a:pt x="366665" y="481413"/>
                </a:lnTo>
                <a:lnTo>
                  <a:pt x="426977" y="481413"/>
                </a:lnTo>
                <a:lnTo>
                  <a:pt x="426977" y="388199"/>
                </a:lnTo>
                <a:close/>
                <a:moveTo>
                  <a:pt x="189710" y="388199"/>
                </a:moveTo>
                <a:lnTo>
                  <a:pt x="189710" y="481413"/>
                </a:lnTo>
                <a:lnTo>
                  <a:pt x="250022" y="481413"/>
                </a:lnTo>
                <a:lnTo>
                  <a:pt x="250022" y="388199"/>
                </a:lnTo>
                <a:close/>
                <a:moveTo>
                  <a:pt x="366665" y="291853"/>
                </a:moveTo>
                <a:lnTo>
                  <a:pt x="366665" y="385067"/>
                </a:lnTo>
                <a:lnTo>
                  <a:pt x="426977" y="385067"/>
                </a:lnTo>
                <a:lnTo>
                  <a:pt x="426977" y="291853"/>
                </a:lnTo>
                <a:close/>
                <a:moveTo>
                  <a:pt x="189710" y="291853"/>
                </a:moveTo>
                <a:lnTo>
                  <a:pt x="189710" y="385067"/>
                </a:lnTo>
                <a:lnTo>
                  <a:pt x="250022" y="385067"/>
                </a:lnTo>
                <a:lnTo>
                  <a:pt x="250022" y="291853"/>
                </a:lnTo>
                <a:close/>
                <a:moveTo>
                  <a:pt x="257380" y="53277"/>
                </a:moveTo>
                <a:lnTo>
                  <a:pt x="359428" y="53277"/>
                </a:lnTo>
                <a:cubicBezTo>
                  <a:pt x="363408" y="53277"/>
                  <a:pt x="366665" y="56529"/>
                  <a:pt x="366665" y="60503"/>
                </a:cubicBezTo>
                <a:lnTo>
                  <a:pt x="366665" y="96030"/>
                </a:lnTo>
                <a:lnTo>
                  <a:pt x="557612" y="96030"/>
                </a:lnTo>
                <a:cubicBezTo>
                  <a:pt x="558577" y="96030"/>
                  <a:pt x="559301" y="96753"/>
                  <a:pt x="559301" y="97596"/>
                </a:cubicBezTo>
                <a:cubicBezTo>
                  <a:pt x="559301" y="98439"/>
                  <a:pt x="558577" y="99162"/>
                  <a:pt x="557612" y="99162"/>
                </a:cubicBezTo>
                <a:lnTo>
                  <a:pt x="366665" y="99162"/>
                </a:lnTo>
                <a:lnTo>
                  <a:pt x="366665" y="192376"/>
                </a:lnTo>
                <a:lnTo>
                  <a:pt x="557612" y="192376"/>
                </a:lnTo>
                <a:cubicBezTo>
                  <a:pt x="558577" y="192376"/>
                  <a:pt x="559301" y="193099"/>
                  <a:pt x="559301" y="193942"/>
                </a:cubicBezTo>
                <a:cubicBezTo>
                  <a:pt x="559301" y="194785"/>
                  <a:pt x="558577" y="195507"/>
                  <a:pt x="557612" y="195507"/>
                </a:cubicBezTo>
                <a:lnTo>
                  <a:pt x="366665" y="195507"/>
                </a:lnTo>
                <a:lnTo>
                  <a:pt x="366665" y="288722"/>
                </a:lnTo>
                <a:lnTo>
                  <a:pt x="426977" y="288722"/>
                </a:lnTo>
                <a:lnTo>
                  <a:pt x="426977" y="237177"/>
                </a:lnTo>
                <a:cubicBezTo>
                  <a:pt x="426977" y="233082"/>
                  <a:pt x="430234" y="229830"/>
                  <a:pt x="434214" y="229830"/>
                </a:cubicBezTo>
                <a:lnTo>
                  <a:pt x="536262" y="229830"/>
                </a:lnTo>
                <a:cubicBezTo>
                  <a:pt x="540363" y="229830"/>
                  <a:pt x="543620" y="233082"/>
                  <a:pt x="543620" y="237177"/>
                </a:cubicBezTo>
                <a:lnTo>
                  <a:pt x="543620" y="288722"/>
                </a:lnTo>
                <a:lnTo>
                  <a:pt x="557612" y="288722"/>
                </a:lnTo>
                <a:cubicBezTo>
                  <a:pt x="558577" y="288722"/>
                  <a:pt x="559301" y="289444"/>
                  <a:pt x="559301" y="290287"/>
                </a:cubicBezTo>
                <a:cubicBezTo>
                  <a:pt x="559301" y="291130"/>
                  <a:pt x="558577" y="291853"/>
                  <a:pt x="557612" y="291853"/>
                </a:cubicBezTo>
                <a:lnTo>
                  <a:pt x="543620" y="291853"/>
                </a:lnTo>
                <a:lnTo>
                  <a:pt x="543620" y="385067"/>
                </a:lnTo>
                <a:lnTo>
                  <a:pt x="557612" y="385067"/>
                </a:lnTo>
                <a:cubicBezTo>
                  <a:pt x="558577" y="385067"/>
                  <a:pt x="559301" y="385790"/>
                  <a:pt x="559301" y="386633"/>
                </a:cubicBezTo>
                <a:cubicBezTo>
                  <a:pt x="559301" y="387476"/>
                  <a:pt x="558577" y="388199"/>
                  <a:pt x="557612" y="388199"/>
                </a:cubicBezTo>
                <a:lnTo>
                  <a:pt x="543620" y="388199"/>
                </a:lnTo>
                <a:lnTo>
                  <a:pt x="543620" y="481413"/>
                </a:lnTo>
                <a:lnTo>
                  <a:pt x="557612" y="481413"/>
                </a:lnTo>
                <a:cubicBezTo>
                  <a:pt x="558577" y="481413"/>
                  <a:pt x="559301" y="482136"/>
                  <a:pt x="559301" y="482979"/>
                </a:cubicBezTo>
                <a:cubicBezTo>
                  <a:pt x="559301" y="483822"/>
                  <a:pt x="558577" y="484544"/>
                  <a:pt x="557612" y="484544"/>
                </a:cubicBezTo>
                <a:lnTo>
                  <a:pt x="543620" y="484544"/>
                </a:lnTo>
                <a:cubicBezTo>
                  <a:pt x="543499" y="488518"/>
                  <a:pt x="540243" y="491770"/>
                  <a:pt x="536262" y="491770"/>
                </a:cubicBezTo>
                <a:lnTo>
                  <a:pt x="434214" y="491770"/>
                </a:lnTo>
                <a:cubicBezTo>
                  <a:pt x="430234" y="491770"/>
                  <a:pt x="426977" y="488518"/>
                  <a:pt x="426977" y="484544"/>
                </a:cubicBezTo>
                <a:lnTo>
                  <a:pt x="366665" y="484544"/>
                </a:lnTo>
                <a:cubicBezTo>
                  <a:pt x="366665" y="488518"/>
                  <a:pt x="363408" y="491770"/>
                  <a:pt x="359428" y="491770"/>
                </a:cubicBezTo>
                <a:lnTo>
                  <a:pt x="257380" y="491770"/>
                </a:lnTo>
                <a:cubicBezTo>
                  <a:pt x="253399" y="491770"/>
                  <a:pt x="250142" y="488518"/>
                  <a:pt x="250022" y="484544"/>
                </a:cubicBezTo>
                <a:lnTo>
                  <a:pt x="189710" y="484544"/>
                </a:lnTo>
                <a:cubicBezTo>
                  <a:pt x="189710" y="488518"/>
                  <a:pt x="186453" y="491770"/>
                  <a:pt x="182473" y="491770"/>
                </a:cubicBezTo>
                <a:lnTo>
                  <a:pt x="80425" y="491770"/>
                </a:lnTo>
                <a:cubicBezTo>
                  <a:pt x="76444" y="491770"/>
                  <a:pt x="73187" y="488518"/>
                  <a:pt x="73187" y="484544"/>
                </a:cubicBezTo>
                <a:lnTo>
                  <a:pt x="47012" y="484544"/>
                </a:lnTo>
                <a:cubicBezTo>
                  <a:pt x="46168" y="484544"/>
                  <a:pt x="45444" y="483822"/>
                  <a:pt x="45444" y="482979"/>
                </a:cubicBezTo>
                <a:cubicBezTo>
                  <a:pt x="45444" y="482136"/>
                  <a:pt x="46168" y="481413"/>
                  <a:pt x="47012" y="481413"/>
                </a:cubicBezTo>
                <a:lnTo>
                  <a:pt x="73187" y="481413"/>
                </a:lnTo>
                <a:lnTo>
                  <a:pt x="73187" y="388199"/>
                </a:lnTo>
                <a:lnTo>
                  <a:pt x="47012" y="388199"/>
                </a:lnTo>
                <a:cubicBezTo>
                  <a:pt x="46168" y="388199"/>
                  <a:pt x="45444" y="387476"/>
                  <a:pt x="45444" y="386633"/>
                </a:cubicBezTo>
                <a:cubicBezTo>
                  <a:pt x="45444" y="385790"/>
                  <a:pt x="46168" y="385067"/>
                  <a:pt x="47012" y="385067"/>
                </a:cubicBezTo>
                <a:lnTo>
                  <a:pt x="73187" y="385067"/>
                </a:lnTo>
                <a:lnTo>
                  <a:pt x="73187" y="291853"/>
                </a:lnTo>
                <a:lnTo>
                  <a:pt x="47012" y="291853"/>
                </a:lnTo>
                <a:cubicBezTo>
                  <a:pt x="46168" y="291853"/>
                  <a:pt x="45444" y="291130"/>
                  <a:pt x="45444" y="290287"/>
                </a:cubicBezTo>
                <a:cubicBezTo>
                  <a:pt x="45444" y="289444"/>
                  <a:pt x="46168" y="288722"/>
                  <a:pt x="47012" y="288722"/>
                </a:cubicBezTo>
                <a:lnTo>
                  <a:pt x="73187" y="288722"/>
                </a:lnTo>
                <a:lnTo>
                  <a:pt x="73187" y="237177"/>
                </a:lnTo>
                <a:cubicBezTo>
                  <a:pt x="73187" y="233082"/>
                  <a:pt x="76444" y="229830"/>
                  <a:pt x="80425" y="229830"/>
                </a:cubicBezTo>
                <a:lnTo>
                  <a:pt x="182473" y="229830"/>
                </a:lnTo>
                <a:cubicBezTo>
                  <a:pt x="186453" y="229830"/>
                  <a:pt x="189710" y="233082"/>
                  <a:pt x="189710" y="237177"/>
                </a:cubicBezTo>
                <a:lnTo>
                  <a:pt x="189710" y="288722"/>
                </a:lnTo>
                <a:lnTo>
                  <a:pt x="250022" y="288722"/>
                </a:lnTo>
                <a:lnTo>
                  <a:pt x="250022" y="195507"/>
                </a:lnTo>
                <a:lnTo>
                  <a:pt x="47012" y="195507"/>
                </a:lnTo>
                <a:cubicBezTo>
                  <a:pt x="46168" y="195507"/>
                  <a:pt x="45444" y="194785"/>
                  <a:pt x="45444" y="193942"/>
                </a:cubicBezTo>
                <a:cubicBezTo>
                  <a:pt x="45444" y="193099"/>
                  <a:pt x="46168" y="192376"/>
                  <a:pt x="47012" y="192376"/>
                </a:cubicBezTo>
                <a:lnTo>
                  <a:pt x="250022" y="192376"/>
                </a:lnTo>
                <a:lnTo>
                  <a:pt x="250022" y="99162"/>
                </a:lnTo>
                <a:lnTo>
                  <a:pt x="47012" y="99162"/>
                </a:lnTo>
                <a:cubicBezTo>
                  <a:pt x="46168" y="99162"/>
                  <a:pt x="45444" y="98439"/>
                  <a:pt x="45444" y="97596"/>
                </a:cubicBezTo>
                <a:cubicBezTo>
                  <a:pt x="45444" y="96753"/>
                  <a:pt x="46168" y="96030"/>
                  <a:pt x="47012" y="96030"/>
                </a:cubicBezTo>
                <a:lnTo>
                  <a:pt x="250022" y="96030"/>
                </a:lnTo>
                <a:lnTo>
                  <a:pt x="250022" y="60503"/>
                </a:lnTo>
                <a:cubicBezTo>
                  <a:pt x="250022" y="56529"/>
                  <a:pt x="253279" y="53277"/>
                  <a:pt x="257380" y="53277"/>
                </a:cubicBezTo>
                <a:close/>
                <a:moveTo>
                  <a:pt x="16043" y="0"/>
                </a:moveTo>
                <a:cubicBezTo>
                  <a:pt x="24969" y="0"/>
                  <a:pt x="32206" y="7227"/>
                  <a:pt x="32206" y="16020"/>
                </a:cubicBezTo>
                <a:lnTo>
                  <a:pt x="32206" y="523593"/>
                </a:lnTo>
                <a:lnTo>
                  <a:pt x="588632" y="523593"/>
                </a:lnTo>
                <a:cubicBezTo>
                  <a:pt x="597558" y="523593"/>
                  <a:pt x="604675" y="530699"/>
                  <a:pt x="604675" y="539612"/>
                </a:cubicBezTo>
                <a:cubicBezTo>
                  <a:pt x="604675" y="548526"/>
                  <a:pt x="597558" y="555632"/>
                  <a:pt x="588632" y="555632"/>
                </a:cubicBezTo>
                <a:lnTo>
                  <a:pt x="16043" y="555632"/>
                </a:lnTo>
                <a:cubicBezTo>
                  <a:pt x="7237" y="555632"/>
                  <a:pt x="0" y="548526"/>
                  <a:pt x="0" y="539612"/>
                </a:cubicBezTo>
                <a:lnTo>
                  <a:pt x="0" y="16020"/>
                </a:lnTo>
                <a:cubicBezTo>
                  <a:pt x="0" y="7227"/>
                  <a:pt x="7237" y="0"/>
                  <a:pt x="16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" name="pyramid-chart_64746"/>
          <p:cNvSpPr>
            <a:spLocks noChangeAspect="1"/>
          </p:cNvSpPr>
          <p:nvPr/>
        </p:nvSpPr>
        <p:spPr bwMode="auto">
          <a:xfrm>
            <a:off x="8923338" y="1845316"/>
            <a:ext cx="238994" cy="232756"/>
          </a:xfrm>
          <a:custGeom>
            <a:avLst/>
            <a:gdLst>
              <a:gd name="connsiteX0" fmla="*/ 254856 w 607258"/>
              <a:gd name="connsiteY0" fmla="*/ 462909 h 591409"/>
              <a:gd name="connsiteX1" fmla="*/ 281230 w 607258"/>
              <a:gd name="connsiteY1" fmla="*/ 545836 h 591409"/>
              <a:gd name="connsiteX2" fmla="*/ 284784 w 607258"/>
              <a:gd name="connsiteY2" fmla="*/ 557043 h 591409"/>
              <a:gd name="connsiteX3" fmla="*/ 296568 w 607258"/>
              <a:gd name="connsiteY3" fmla="*/ 523797 h 591409"/>
              <a:gd name="connsiteX4" fmla="*/ 303676 w 607258"/>
              <a:gd name="connsiteY4" fmla="*/ 484388 h 591409"/>
              <a:gd name="connsiteX5" fmla="*/ 303769 w 607258"/>
              <a:gd name="connsiteY5" fmla="*/ 484388 h 591409"/>
              <a:gd name="connsiteX6" fmla="*/ 303863 w 607258"/>
              <a:gd name="connsiteY6" fmla="*/ 484388 h 591409"/>
              <a:gd name="connsiteX7" fmla="*/ 304050 w 607258"/>
              <a:gd name="connsiteY7" fmla="*/ 484388 h 591409"/>
              <a:gd name="connsiteX8" fmla="*/ 304144 w 607258"/>
              <a:gd name="connsiteY8" fmla="*/ 484388 h 591409"/>
              <a:gd name="connsiteX9" fmla="*/ 311252 w 607258"/>
              <a:gd name="connsiteY9" fmla="*/ 523797 h 591409"/>
              <a:gd name="connsiteX10" fmla="*/ 322942 w 607258"/>
              <a:gd name="connsiteY10" fmla="*/ 557043 h 591409"/>
              <a:gd name="connsiteX11" fmla="*/ 326590 w 607258"/>
              <a:gd name="connsiteY11" fmla="*/ 545836 h 591409"/>
              <a:gd name="connsiteX12" fmla="*/ 352870 w 607258"/>
              <a:gd name="connsiteY12" fmla="*/ 462909 h 591409"/>
              <a:gd name="connsiteX13" fmla="*/ 407395 w 607258"/>
              <a:gd name="connsiteY13" fmla="*/ 489244 h 591409"/>
              <a:gd name="connsiteX14" fmla="*/ 423014 w 607258"/>
              <a:gd name="connsiteY14" fmla="*/ 497556 h 591409"/>
              <a:gd name="connsiteX15" fmla="*/ 449575 w 607258"/>
              <a:gd name="connsiteY15" fmla="*/ 483454 h 591409"/>
              <a:gd name="connsiteX16" fmla="*/ 471647 w 607258"/>
              <a:gd name="connsiteY16" fmla="*/ 553214 h 591409"/>
              <a:gd name="connsiteX17" fmla="*/ 474640 w 607258"/>
              <a:gd name="connsiteY17" fmla="*/ 562646 h 591409"/>
              <a:gd name="connsiteX18" fmla="*/ 484460 w 607258"/>
              <a:gd name="connsiteY18" fmla="*/ 534630 h 591409"/>
              <a:gd name="connsiteX19" fmla="*/ 490446 w 607258"/>
              <a:gd name="connsiteY19" fmla="*/ 501571 h 591409"/>
              <a:gd name="connsiteX20" fmla="*/ 490539 w 607258"/>
              <a:gd name="connsiteY20" fmla="*/ 501571 h 591409"/>
              <a:gd name="connsiteX21" fmla="*/ 490726 w 607258"/>
              <a:gd name="connsiteY21" fmla="*/ 501571 h 591409"/>
              <a:gd name="connsiteX22" fmla="*/ 490820 w 607258"/>
              <a:gd name="connsiteY22" fmla="*/ 501571 h 591409"/>
              <a:gd name="connsiteX23" fmla="*/ 490913 w 607258"/>
              <a:gd name="connsiteY23" fmla="*/ 501571 h 591409"/>
              <a:gd name="connsiteX24" fmla="*/ 496899 w 607258"/>
              <a:gd name="connsiteY24" fmla="*/ 534630 h 591409"/>
              <a:gd name="connsiteX25" fmla="*/ 506813 w 607258"/>
              <a:gd name="connsiteY25" fmla="*/ 562646 h 591409"/>
              <a:gd name="connsiteX26" fmla="*/ 509805 w 607258"/>
              <a:gd name="connsiteY26" fmla="*/ 553214 h 591409"/>
              <a:gd name="connsiteX27" fmla="*/ 531877 w 607258"/>
              <a:gd name="connsiteY27" fmla="*/ 483454 h 591409"/>
              <a:gd name="connsiteX28" fmla="*/ 577611 w 607258"/>
              <a:gd name="connsiteY28" fmla="*/ 505493 h 591409"/>
              <a:gd name="connsiteX29" fmla="*/ 607258 w 607258"/>
              <a:gd name="connsiteY29" fmla="*/ 591409 h 591409"/>
              <a:gd name="connsiteX30" fmla="*/ 490352 w 607258"/>
              <a:gd name="connsiteY30" fmla="*/ 591409 h 591409"/>
              <a:gd name="connsiteX31" fmla="*/ 484366 w 607258"/>
              <a:gd name="connsiteY31" fmla="*/ 591409 h 591409"/>
              <a:gd name="connsiteX32" fmla="*/ 442935 w 607258"/>
              <a:gd name="connsiteY32" fmla="*/ 591409 h 591409"/>
              <a:gd name="connsiteX33" fmla="*/ 373072 w 607258"/>
              <a:gd name="connsiteY33" fmla="*/ 591409 h 591409"/>
              <a:gd name="connsiteX34" fmla="*/ 303769 w 607258"/>
              <a:gd name="connsiteY34" fmla="*/ 591409 h 591409"/>
              <a:gd name="connsiteX35" fmla="*/ 296568 w 607258"/>
              <a:gd name="connsiteY35" fmla="*/ 591409 h 591409"/>
              <a:gd name="connsiteX36" fmla="*/ 234093 w 607258"/>
              <a:gd name="connsiteY36" fmla="*/ 591409 h 591409"/>
              <a:gd name="connsiteX37" fmla="*/ 164230 w 607258"/>
              <a:gd name="connsiteY37" fmla="*/ 591409 h 591409"/>
              <a:gd name="connsiteX38" fmla="*/ 117093 w 607258"/>
              <a:gd name="connsiteY38" fmla="*/ 591409 h 591409"/>
              <a:gd name="connsiteX39" fmla="*/ 111108 w 607258"/>
              <a:gd name="connsiteY39" fmla="*/ 591409 h 591409"/>
              <a:gd name="connsiteX40" fmla="*/ 0 w 607258"/>
              <a:gd name="connsiteY40" fmla="*/ 591409 h 591409"/>
              <a:gd name="connsiteX41" fmla="*/ 30208 w 607258"/>
              <a:gd name="connsiteY41" fmla="*/ 505493 h 591409"/>
              <a:gd name="connsiteX42" fmla="*/ 75942 w 607258"/>
              <a:gd name="connsiteY42" fmla="*/ 483454 h 591409"/>
              <a:gd name="connsiteX43" fmla="*/ 98014 w 607258"/>
              <a:gd name="connsiteY43" fmla="*/ 553214 h 591409"/>
              <a:gd name="connsiteX44" fmla="*/ 101007 w 607258"/>
              <a:gd name="connsiteY44" fmla="*/ 562646 h 591409"/>
              <a:gd name="connsiteX45" fmla="*/ 110827 w 607258"/>
              <a:gd name="connsiteY45" fmla="*/ 534630 h 591409"/>
              <a:gd name="connsiteX46" fmla="*/ 116813 w 607258"/>
              <a:gd name="connsiteY46" fmla="*/ 501571 h 591409"/>
              <a:gd name="connsiteX47" fmla="*/ 117000 w 607258"/>
              <a:gd name="connsiteY47" fmla="*/ 501571 h 591409"/>
              <a:gd name="connsiteX48" fmla="*/ 117093 w 607258"/>
              <a:gd name="connsiteY48" fmla="*/ 501571 h 591409"/>
              <a:gd name="connsiteX49" fmla="*/ 117187 w 607258"/>
              <a:gd name="connsiteY49" fmla="*/ 501571 h 591409"/>
              <a:gd name="connsiteX50" fmla="*/ 117374 w 607258"/>
              <a:gd name="connsiteY50" fmla="*/ 501571 h 591409"/>
              <a:gd name="connsiteX51" fmla="*/ 123360 w 607258"/>
              <a:gd name="connsiteY51" fmla="*/ 534630 h 591409"/>
              <a:gd name="connsiteX52" fmla="*/ 133180 w 607258"/>
              <a:gd name="connsiteY52" fmla="*/ 562646 h 591409"/>
              <a:gd name="connsiteX53" fmla="*/ 136172 w 607258"/>
              <a:gd name="connsiteY53" fmla="*/ 553214 h 591409"/>
              <a:gd name="connsiteX54" fmla="*/ 158244 w 607258"/>
              <a:gd name="connsiteY54" fmla="*/ 483454 h 591409"/>
              <a:gd name="connsiteX55" fmla="*/ 184806 w 607258"/>
              <a:gd name="connsiteY55" fmla="*/ 497556 h 591409"/>
              <a:gd name="connsiteX56" fmla="*/ 200424 w 607258"/>
              <a:gd name="connsiteY56" fmla="*/ 489244 h 591409"/>
              <a:gd name="connsiteX57" fmla="*/ 254856 w 607258"/>
              <a:gd name="connsiteY57" fmla="*/ 462909 h 591409"/>
              <a:gd name="connsiteX58" fmla="*/ 486780 w 607258"/>
              <a:gd name="connsiteY58" fmla="*/ 322405 h 591409"/>
              <a:gd name="connsiteX59" fmla="*/ 516615 w 607258"/>
              <a:gd name="connsiteY59" fmla="*/ 328662 h 591409"/>
              <a:gd name="connsiteX60" fmla="*/ 531112 w 607258"/>
              <a:gd name="connsiteY60" fmla="*/ 342111 h 591409"/>
              <a:gd name="connsiteX61" fmla="*/ 547012 w 607258"/>
              <a:gd name="connsiteY61" fmla="*/ 392546 h 591409"/>
              <a:gd name="connsiteX62" fmla="*/ 544954 w 607258"/>
              <a:gd name="connsiteY62" fmla="*/ 400297 h 591409"/>
              <a:gd name="connsiteX63" fmla="*/ 550004 w 607258"/>
              <a:gd name="connsiteY63" fmla="*/ 421405 h 591409"/>
              <a:gd name="connsiteX64" fmla="*/ 539810 w 607258"/>
              <a:gd name="connsiteY64" fmla="*/ 439244 h 591409"/>
              <a:gd name="connsiteX65" fmla="*/ 503802 w 607258"/>
              <a:gd name="connsiteY65" fmla="*/ 483700 h 591409"/>
              <a:gd name="connsiteX66" fmla="*/ 477334 w 607258"/>
              <a:gd name="connsiteY66" fmla="*/ 483700 h 591409"/>
              <a:gd name="connsiteX67" fmla="*/ 441419 w 607258"/>
              <a:gd name="connsiteY67" fmla="*/ 439244 h 591409"/>
              <a:gd name="connsiteX68" fmla="*/ 431225 w 607258"/>
              <a:gd name="connsiteY68" fmla="*/ 421405 h 591409"/>
              <a:gd name="connsiteX69" fmla="*/ 436275 w 607258"/>
              <a:gd name="connsiteY69" fmla="*/ 400297 h 591409"/>
              <a:gd name="connsiteX70" fmla="*/ 434217 w 607258"/>
              <a:gd name="connsiteY70" fmla="*/ 392546 h 591409"/>
              <a:gd name="connsiteX71" fmla="*/ 434030 w 607258"/>
              <a:gd name="connsiteY71" fmla="*/ 367795 h 591409"/>
              <a:gd name="connsiteX72" fmla="*/ 448527 w 607258"/>
              <a:gd name="connsiteY72" fmla="*/ 342392 h 591409"/>
              <a:gd name="connsiteX73" fmla="*/ 461995 w 607258"/>
              <a:gd name="connsiteY73" fmla="*/ 331277 h 591409"/>
              <a:gd name="connsiteX74" fmla="*/ 475089 w 607258"/>
              <a:gd name="connsiteY74" fmla="*/ 324553 h 591409"/>
              <a:gd name="connsiteX75" fmla="*/ 486780 w 607258"/>
              <a:gd name="connsiteY75" fmla="*/ 322405 h 591409"/>
              <a:gd name="connsiteX76" fmla="*/ 113711 w 607258"/>
              <a:gd name="connsiteY76" fmla="*/ 322405 h 591409"/>
              <a:gd name="connsiteX77" fmla="*/ 143552 w 607258"/>
              <a:gd name="connsiteY77" fmla="*/ 328662 h 591409"/>
              <a:gd name="connsiteX78" fmla="*/ 157958 w 607258"/>
              <a:gd name="connsiteY78" fmla="*/ 342111 h 591409"/>
              <a:gd name="connsiteX79" fmla="*/ 173954 w 607258"/>
              <a:gd name="connsiteY79" fmla="*/ 392546 h 591409"/>
              <a:gd name="connsiteX80" fmla="*/ 171802 w 607258"/>
              <a:gd name="connsiteY80" fmla="*/ 400297 h 591409"/>
              <a:gd name="connsiteX81" fmla="*/ 176947 w 607258"/>
              <a:gd name="connsiteY81" fmla="*/ 421405 h 591409"/>
              <a:gd name="connsiteX82" fmla="*/ 166751 w 607258"/>
              <a:gd name="connsiteY82" fmla="*/ 439244 h 591409"/>
              <a:gd name="connsiteX83" fmla="*/ 130643 w 607258"/>
              <a:gd name="connsiteY83" fmla="*/ 483700 h 591409"/>
              <a:gd name="connsiteX84" fmla="*/ 104264 w 607258"/>
              <a:gd name="connsiteY84" fmla="*/ 483700 h 591409"/>
              <a:gd name="connsiteX85" fmla="*/ 68343 w 607258"/>
              <a:gd name="connsiteY85" fmla="*/ 439244 h 591409"/>
              <a:gd name="connsiteX86" fmla="*/ 58053 w 607258"/>
              <a:gd name="connsiteY86" fmla="*/ 421592 h 591409"/>
              <a:gd name="connsiteX87" fmla="*/ 63198 w 607258"/>
              <a:gd name="connsiteY87" fmla="*/ 400391 h 591409"/>
              <a:gd name="connsiteX88" fmla="*/ 61046 w 607258"/>
              <a:gd name="connsiteY88" fmla="*/ 392639 h 591409"/>
              <a:gd name="connsiteX89" fmla="*/ 60953 w 607258"/>
              <a:gd name="connsiteY89" fmla="*/ 367889 h 591409"/>
              <a:gd name="connsiteX90" fmla="*/ 75452 w 607258"/>
              <a:gd name="connsiteY90" fmla="*/ 342485 h 591409"/>
              <a:gd name="connsiteX91" fmla="*/ 88922 w 607258"/>
              <a:gd name="connsiteY91" fmla="*/ 331371 h 591409"/>
              <a:gd name="connsiteX92" fmla="*/ 101831 w 607258"/>
              <a:gd name="connsiteY92" fmla="*/ 324646 h 591409"/>
              <a:gd name="connsiteX93" fmla="*/ 113711 w 607258"/>
              <a:gd name="connsiteY93" fmla="*/ 322405 h 591409"/>
              <a:gd name="connsiteX94" fmla="*/ 299632 w 607258"/>
              <a:gd name="connsiteY94" fmla="*/ 270867 h 591409"/>
              <a:gd name="connsiteX95" fmla="*/ 335085 w 607258"/>
              <a:gd name="connsiteY95" fmla="*/ 278338 h 591409"/>
              <a:gd name="connsiteX96" fmla="*/ 352298 w 607258"/>
              <a:gd name="connsiteY96" fmla="*/ 294401 h 591409"/>
              <a:gd name="connsiteX97" fmla="*/ 371194 w 607258"/>
              <a:gd name="connsiteY97" fmla="*/ 354447 h 591409"/>
              <a:gd name="connsiteX98" fmla="*/ 368761 w 607258"/>
              <a:gd name="connsiteY98" fmla="*/ 363693 h 591409"/>
              <a:gd name="connsiteX99" fmla="*/ 374842 w 607258"/>
              <a:gd name="connsiteY99" fmla="*/ 388813 h 591409"/>
              <a:gd name="connsiteX100" fmla="*/ 362588 w 607258"/>
              <a:gd name="connsiteY100" fmla="*/ 410105 h 591409"/>
              <a:gd name="connsiteX101" fmla="*/ 319744 w 607258"/>
              <a:gd name="connsiteY101" fmla="*/ 463055 h 591409"/>
              <a:gd name="connsiteX102" fmla="*/ 288313 w 607258"/>
              <a:gd name="connsiteY102" fmla="*/ 463148 h 591409"/>
              <a:gd name="connsiteX103" fmla="*/ 245469 w 607258"/>
              <a:gd name="connsiteY103" fmla="*/ 410199 h 591409"/>
              <a:gd name="connsiteX104" fmla="*/ 233308 w 607258"/>
              <a:gd name="connsiteY104" fmla="*/ 388907 h 591409"/>
              <a:gd name="connsiteX105" fmla="*/ 239482 w 607258"/>
              <a:gd name="connsiteY105" fmla="*/ 363786 h 591409"/>
              <a:gd name="connsiteX106" fmla="*/ 237050 w 607258"/>
              <a:gd name="connsiteY106" fmla="*/ 354541 h 591409"/>
              <a:gd name="connsiteX107" fmla="*/ 236863 w 607258"/>
              <a:gd name="connsiteY107" fmla="*/ 325031 h 591409"/>
              <a:gd name="connsiteX108" fmla="*/ 254075 w 607258"/>
              <a:gd name="connsiteY108" fmla="*/ 294774 h 591409"/>
              <a:gd name="connsiteX109" fmla="*/ 270071 w 607258"/>
              <a:gd name="connsiteY109" fmla="*/ 281607 h 591409"/>
              <a:gd name="connsiteX110" fmla="*/ 285506 w 607258"/>
              <a:gd name="connsiteY110" fmla="*/ 273669 h 591409"/>
              <a:gd name="connsiteX111" fmla="*/ 299632 w 607258"/>
              <a:gd name="connsiteY111" fmla="*/ 270867 h 591409"/>
              <a:gd name="connsiteX112" fmla="*/ 246074 w 607258"/>
              <a:gd name="connsiteY112" fmla="*/ 135486 h 591409"/>
              <a:gd name="connsiteX113" fmla="*/ 242708 w 607258"/>
              <a:gd name="connsiteY113" fmla="*/ 171715 h 591409"/>
              <a:gd name="connsiteX114" fmla="*/ 246168 w 607258"/>
              <a:gd name="connsiteY114" fmla="*/ 207944 h 591409"/>
              <a:gd name="connsiteX115" fmla="*/ 291334 w 607258"/>
              <a:gd name="connsiteY115" fmla="*/ 207944 h 591409"/>
              <a:gd name="connsiteX116" fmla="*/ 291334 w 607258"/>
              <a:gd name="connsiteY116" fmla="*/ 135486 h 591409"/>
              <a:gd name="connsiteX117" fmla="*/ 388399 w 607258"/>
              <a:gd name="connsiteY117" fmla="*/ 135299 h 591409"/>
              <a:gd name="connsiteX118" fmla="*/ 391391 w 607258"/>
              <a:gd name="connsiteY118" fmla="*/ 171528 h 591409"/>
              <a:gd name="connsiteX119" fmla="*/ 388399 w 607258"/>
              <a:gd name="connsiteY119" fmla="*/ 207757 h 591409"/>
              <a:gd name="connsiteX120" fmla="*/ 426926 w 607258"/>
              <a:gd name="connsiteY120" fmla="*/ 207757 h 591409"/>
              <a:gd name="connsiteX121" fmla="*/ 432162 w 607258"/>
              <a:gd name="connsiteY121" fmla="*/ 171528 h 591409"/>
              <a:gd name="connsiteX122" fmla="*/ 426926 w 607258"/>
              <a:gd name="connsiteY122" fmla="*/ 135299 h 591409"/>
              <a:gd name="connsiteX123" fmla="*/ 316956 w 607258"/>
              <a:gd name="connsiteY123" fmla="*/ 135299 h 591409"/>
              <a:gd name="connsiteX124" fmla="*/ 316956 w 607258"/>
              <a:gd name="connsiteY124" fmla="*/ 207757 h 591409"/>
              <a:gd name="connsiteX125" fmla="*/ 362216 w 607258"/>
              <a:gd name="connsiteY125" fmla="*/ 207757 h 591409"/>
              <a:gd name="connsiteX126" fmla="*/ 365582 w 607258"/>
              <a:gd name="connsiteY126" fmla="*/ 171528 h 591409"/>
              <a:gd name="connsiteX127" fmla="*/ 362122 w 607258"/>
              <a:gd name="connsiteY127" fmla="*/ 135299 h 591409"/>
              <a:gd name="connsiteX128" fmla="*/ 181177 w 607258"/>
              <a:gd name="connsiteY128" fmla="*/ 135299 h 591409"/>
              <a:gd name="connsiteX129" fmla="*/ 175940 w 607258"/>
              <a:gd name="connsiteY129" fmla="*/ 171528 h 591409"/>
              <a:gd name="connsiteX130" fmla="*/ 181177 w 607258"/>
              <a:gd name="connsiteY130" fmla="*/ 207757 h 591409"/>
              <a:gd name="connsiteX131" fmla="*/ 219704 w 607258"/>
              <a:gd name="connsiteY131" fmla="*/ 207757 h 591409"/>
              <a:gd name="connsiteX132" fmla="*/ 216712 w 607258"/>
              <a:gd name="connsiteY132" fmla="*/ 171528 h 591409"/>
              <a:gd name="connsiteX133" fmla="*/ 219704 w 607258"/>
              <a:gd name="connsiteY133" fmla="*/ 135299 h 591409"/>
              <a:gd name="connsiteX134" fmla="*/ 253368 w 607258"/>
              <a:gd name="connsiteY134" fmla="*/ 54157 h 591409"/>
              <a:gd name="connsiteX135" fmla="*/ 192024 w 607258"/>
              <a:gd name="connsiteY135" fmla="*/ 109715 h 591409"/>
              <a:gd name="connsiteX136" fmla="*/ 225876 w 607258"/>
              <a:gd name="connsiteY136" fmla="*/ 109715 h 591409"/>
              <a:gd name="connsiteX137" fmla="*/ 253368 w 607258"/>
              <a:gd name="connsiteY137" fmla="*/ 54157 h 591409"/>
              <a:gd name="connsiteX138" fmla="*/ 354922 w 607258"/>
              <a:gd name="connsiteY138" fmla="*/ 54064 h 591409"/>
              <a:gd name="connsiteX139" fmla="*/ 382414 w 607258"/>
              <a:gd name="connsiteY139" fmla="*/ 109528 h 591409"/>
              <a:gd name="connsiteX140" fmla="*/ 416266 w 607258"/>
              <a:gd name="connsiteY140" fmla="*/ 109528 h 591409"/>
              <a:gd name="connsiteX141" fmla="*/ 354922 w 607258"/>
              <a:gd name="connsiteY141" fmla="*/ 54064 h 591409"/>
              <a:gd name="connsiteX142" fmla="*/ 316956 w 607258"/>
              <a:gd name="connsiteY142" fmla="*/ 49301 h 591409"/>
              <a:gd name="connsiteX143" fmla="*/ 316956 w 607258"/>
              <a:gd name="connsiteY143" fmla="*/ 109715 h 591409"/>
              <a:gd name="connsiteX144" fmla="*/ 355109 w 607258"/>
              <a:gd name="connsiteY144" fmla="*/ 109715 h 591409"/>
              <a:gd name="connsiteX145" fmla="*/ 316956 w 607258"/>
              <a:gd name="connsiteY145" fmla="*/ 49301 h 591409"/>
              <a:gd name="connsiteX146" fmla="*/ 291334 w 607258"/>
              <a:gd name="connsiteY146" fmla="*/ 49021 h 591409"/>
              <a:gd name="connsiteX147" fmla="*/ 252994 w 607258"/>
              <a:gd name="connsiteY147" fmla="*/ 109528 h 591409"/>
              <a:gd name="connsiteX148" fmla="*/ 291334 w 607258"/>
              <a:gd name="connsiteY148" fmla="*/ 109528 h 591409"/>
              <a:gd name="connsiteX149" fmla="*/ 304145 w 607258"/>
              <a:gd name="connsiteY149" fmla="*/ 0 h 591409"/>
              <a:gd name="connsiteX150" fmla="*/ 476113 w 607258"/>
              <a:gd name="connsiteY150" fmla="*/ 171715 h 591409"/>
              <a:gd name="connsiteX151" fmla="*/ 396628 w 607258"/>
              <a:gd name="connsiteY151" fmla="*/ 316258 h 591409"/>
              <a:gd name="connsiteX152" fmla="*/ 384565 w 607258"/>
              <a:gd name="connsiteY152" fmla="*/ 287219 h 591409"/>
              <a:gd name="connsiteX153" fmla="*/ 374933 w 607258"/>
              <a:gd name="connsiteY153" fmla="*/ 277975 h 591409"/>
              <a:gd name="connsiteX154" fmla="*/ 416078 w 607258"/>
              <a:gd name="connsiteY154" fmla="*/ 233529 h 591409"/>
              <a:gd name="connsiteX155" fmla="*/ 382321 w 607258"/>
              <a:gd name="connsiteY155" fmla="*/ 233529 h 591409"/>
              <a:gd name="connsiteX156" fmla="*/ 365956 w 607258"/>
              <a:gd name="connsiteY156" fmla="*/ 271625 h 591409"/>
              <a:gd name="connsiteX157" fmla="*/ 347441 w 607258"/>
              <a:gd name="connsiteY157" fmla="*/ 257059 h 591409"/>
              <a:gd name="connsiteX158" fmla="*/ 345290 w 607258"/>
              <a:gd name="connsiteY158" fmla="*/ 255938 h 591409"/>
              <a:gd name="connsiteX159" fmla="*/ 355296 w 607258"/>
              <a:gd name="connsiteY159" fmla="*/ 233715 h 591409"/>
              <a:gd name="connsiteX160" fmla="*/ 316956 w 607258"/>
              <a:gd name="connsiteY160" fmla="*/ 233715 h 591409"/>
              <a:gd name="connsiteX161" fmla="*/ 316956 w 607258"/>
              <a:gd name="connsiteY161" fmla="*/ 246881 h 591409"/>
              <a:gd name="connsiteX162" fmla="*/ 305735 w 607258"/>
              <a:gd name="connsiteY162" fmla="*/ 246134 h 591409"/>
              <a:gd name="connsiteX163" fmla="*/ 298067 w 607258"/>
              <a:gd name="connsiteY163" fmla="*/ 246508 h 591409"/>
              <a:gd name="connsiteX164" fmla="*/ 291334 w 607258"/>
              <a:gd name="connsiteY164" fmla="*/ 247161 h 591409"/>
              <a:gd name="connsiteX165" fmla="*/ 291334 w 607258"/>
              <a:gd name="connsiteY165" fmla="*/ 233529 h 591409"/>
              <a:gd name="connsiteX166" fmla="*/ 253181 w 607258"/>
              <a:gd name="connsiteY166" fmla="*/ 233529 h 591409"/>
              <a:gd name="connsiteX167" fmla="*/ 263654 w 607258"/>
              <a:gd name="connsiteY167" fmla="*/ 256592 h 591409"/>
              <a:gd name="connsiteX168" fmla="*/ 256548 w 607258"/>
              <a:gd name="connsiteY168" fmla="*/ 261074 h 591409"/>
              <a:gd name="connsiteX169" fmla="*/ 242427 w 607258"/>
              <a:gd name="connsiteY169" fmla="*/ 271812 h 591409"/>
              <a:gd name="connsiteX170" fmla="*/ 225969 w 607258"/>
              <a:gd name="connsiteY170" fmla="*/ 233529 h 591409"/>
              <a:gd name="connsiteX171" fmla="*/ 192212 w 607258"/>
              <a:gd name="connsiteY171" fmla="*/ 233529 h 591409"/>
              <a:gd name="connsiteX172" fmla="*/ 234946 w 607258"/>
              <a:gd name="connsiteY172" fmla="*/ 279095 h 591409"/>
              <a:gd name="connsiteX173" fmla="*/ 213345 w 607258"/>
              <a:gd name="connsiteY173" fmla="*/ 317192 h 591409"/>
              <a:gd name="connsiteX174" fmla="*/ 132177 w 607258"/>
              <a:gd name="connsiteY174" fmla="*/ 171715 h 591409"/>
              <a:gd name="connsiteX175" fmla="*/ 304145 w 607258"/>
              <a:gd name="connsiteY175" fmla="*/ 0 h 591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607258" h="591409">
                <a:moveTo>
                  <a:pt x="254856" y="462909"/>
                </a:moveTo>
                <a:lnTo>
                  <a:pt x="281230" y="545836"/>
                </a:lnTo>
                <a:lnTo>
                  <a:pt x="284784" y="557043"/>
                </a:lnTo>
                <a:lnTo>
                  <a:pt x="296568" y="523797"/>
                </a:lnTo>
                <a:cubicBezTo>
                  <a:pt x="269446" y="486256"/>
                  <a:pt x="298626" y="484388"/>
                  <a:pt x="303676" y="484388"/>
                </a:cubicBezTo>
                <a:lnTo>
                  <a:pt x="303769" y="484388"/>
                </a:lnTo>
                <a:lnTo>
                  <a:pt x="303863" y="484388"/>
                </a:lnTo>
                <a:lnTo>
                  <a:pt x="304050" y="484388"/>
                </a:lnTo>
                <a:lnTo>
                  <a:pt x="304144" y="484388"/>
                </a:lnTo>
                <a:cubicBezTo>
                  <a:pt x="309287" y="484388"/>
                  <a:pt x="338280" y="486256"/>
                  <a:pt x="311252" y="523797"/>
                </a:cubicBezTo>
                <a:lnTo>
                  <a:pt x="322942" y="557043"/>
                </a:lnTo>
                <a:lnTo>
                  <a:pt x="326590" y="545836"/>
                </a:lnTo>
                <a:lnTo>
                  <a:pt x="352870" y="462909"/>
                </a:lnTo>
                <a:cubicBezTo>
                  <a:pt x="352870" y="462909"/>
                  <a:pt x="373352" y="476263"/>
                  <a:pt x="407395" y="489244"/>
                </a:cubicBezTo>
                <a:cubicBezTo>
                  <a:pt x="413662" y="491579"/>
                  <a:pt x="418712" y="494287"/>
                  <a:pt x="423014" y="497556"/>
                </a:cubicBezTo>
                <a:cubicBezTo>
                  <a:pt x="439942" y="489711"/>
                  <a:pt x="449575" y="483454"/>
                  <a:pt x="449575" y="483454"/>
                </a:cubicBezTo>
                <a:lnTo>
                  <a:pt x="471647" y="553214"/>
                </a:lnTo>
                <a:lnTo>
                  <a:pt x="474640" y="562646"/>
                </a:lnTo>
                <a:lnTo>
                  <a:pt x="484460" y="534630"/>
                </a:lnTo>
                <a:cubicBezTo>
                  <a:pt x="461733" y="503065"/>
                  <a:pt x="486237" y="501571"/>
                  <a:pt x="490446" y="501571"/>
                </a:cubicBezTo>
                <a:lnTo>
                  <a:pt x="490539" y="501571"/>
                </a:lnTo>
                <a:lnTo>
                  <a:pt x="490726" y="501571"/>
                </a:lnTo>
                <a:lnTo>
                  <a:pt x="490820" y="501571"/>
                </a:lnTo>
                <a:lnTo>
                  <a:pt x="490913" y="501571"/>
                </a:lnTo>
                <a:cubicBezTo>
                  <a:pt x="495215" y="501571"/>
                  <a:pt x="519625" y="503065"/>
                  <a:pt x="496899" y="534630"/>
                </a:cubicBezTo>
                <a:lnTo>
                  <a:pt x="506813" y="562646"/>
                </a:lnTo>
                <a:lnTo>
                  <a:pt x="509805" y="553214"/>
                </a:lnTo>
                <a:lnTo>
                  <a:pt x="531877" y="483454"/>
                </a:lnTo>
                <a:cubicBezTo>
                  <a:pt x="531877" y="483454"/>
                  <a:pt x="548899" y="494567"/>
                  <a:pt x="577611" y="505493"/>
                </a:cubicBezTo>
                <a:cubicBezTo>
                  <a:pt x="609129" y="516980"/>
                  <a:pt x="607165" y="542848"/>
                  <a:pt x="607258" y="591409"/>
                </a:cubicBezTo>
                <a:lnTo>
                  <a:pt x="490352" y="591409"/>
                </a:lnTo>
                <a:lnTo>
                  <a:pt x="484366" y="591409"/>
                </a:lnTo>
                <a:lnTo>
                  <a:pt x="442935" y="591409"/>
                </a:lnTo>
                <a:lnTo>
                  <a:pt x="373072" y="591409"/>
                </a:lnTo>
                <a:lnTo>
                  <a:pt x="303769" y="591409"/>
                </a:lnTo>
                <a:lnTo>
                  <a:pt x="296568" y="591409"/>
                </a:lnTo>
                <a:lnTo>
                  <a:pt x="234093" y="591409"/>
                </a:lnTo>
                <a:lnTo>
                  <a:pt x="164230" y="591409"/>
                </a:lnTo>
                <a:lnTo>
                  <a:pt x="117093" y="591409"/>
                </a:lnTo>
                <a:lnTo>
                  <a:pt x="111108" y="591409"/>
                </a:lnTo>
                <a:lnTo>
                  <a:pt x="0" y="591409"/>
                </a:lnTo>
                <a:cubicBezTo>
                  <a:pt x="655" y="542848"/>
                  <a:pt x="-1403" y="516980"/>
                  <a:pt x="30208" y="505493"/>
                </a:cubicBezTo>
                <a:cubicBezTo>
                  <a:pt x="58734" y="494661"/>
                  <a:pt x="75942" y="483454"/>
                  <a:pt x="75942" y="483454"/>
                </a:cubicBezTo>
                <a:lnTo>
                  <a:pt x="98014" y="553214"/>
                </a:lnTo>
                <a:lnTo>
                  <a:pt x="101007" y="562646"/>
                </a:lnTo>
                <a:lnTo>
                  <a:pt x="110827" y="534630"/>
                </a:lnTo>
                <a:cubicBezTo>
                  <a:pt x="88194" y="503065"/>
                  <a:pt x="112604" y="501571"/>
                  <a:pt x="116813" y="501571"/>
                </a:cubicBezTo>
                <a:lnTo>
                  <a:pt x="117000" y="501571"/>
                </a:lnTo>
                <a:lnTo>
                  <a:pt x="117093" y="501571"/>
                </a:lnTo>
                <a:lnTo>
                  <a:pt x="117187" y="501571"/>
                </a:lnTo>
                <a:lnTo>
                  <a:pt x="117374" y="501571"/>
                </a:lnTo>
                <a:cubicBezTo>
                  <a:pt x="121583" y="501571"/>
                  <a:pt x="145993" y="503065"/>
                  <a:pt x="123360" y="534630"/>
                </a:cubicBezTo>
                <a:lnTo>
                  <a:pt x="133180" y="562646"/>
                </a:lnTo>
                <a:lnTo>
                  <a:pt x="136172" y="553214"/>
                </a:lnTo>
                <a:lnTo>
                  <a:pt x="158244" y="483454"/>
                </a:lnTo>
                <a:cubicBezTo>
                  <a:pt x="158244" y="483454"/>
                  <a:pt x="167877" y="489804"/>
                  <a:pt x="184806" y="497556"/>
                </a:cubicBezTo>
                <a:cubicBezTo>
                  <a:pt x="189014" y="494194"/>
                  <a:pt x="194158" y="491485"/>
                  <a:pt x="200424" y="489244"/>
                </a:cubicBezTo>
                <a:cubicBezTo>
                  <a:pt x="234467" y="476263"/>
                  <a:pt x="254856" y="462909"/>
                  <a:pt x="254856" y="462909"/>
                </a:cubicBezTo>
                <a:close/>
                <a:moveTo>
                  <a:pt x="486780" y="322405"/>
                </a:moveTo>
                <a:cubicBezTo>
                  <a:pt x="499780" y="321284"/>
                  <a:pt x="509601" y="324553"/>
                  <a:pt x="516615" y="328662"/>
                </a:cubicBezTo>
                <a:cubicBezTo>
                  <a:pt x="527090" y="334546"/>
                  <a:pt x="531112" y="342111"/>
                  <a:pt x="531112" y="342111"/>
                </a:cubicBezTo>
                <a:cubicBezTo>
                  <a:pt x="531112" y="342111"/>
                  <a:pt x="555148" y="343699"/>
                  <a:pt x="547012" y="392546"/>
                </a:cubicBezTo>
                <a:cubicBezTo>
                  <a:pt x="546544" y="395067"/>
                  <a:pt x="545796" y="397682"/>
                  <a:pt x="544954" y="400297"/>
                </a:cubicBezTo>
                <a:cubicBezTo>
                  <a:pt x="549630" y="399737"/>
                  <a:pt x="555429" y="402632"/>
                  <a:pt x="550004" y="421405"/>
                </a:cubicBezTo>
                <a:cubicBezTo>
                  <a:pt x="546170" y="435134"/>
                  <a:pt x="542522" y="438964"/>
                  <a:pt x="539810" y="439244"/>
                </a:cubicBezTo>
                <a:cubicBezTo>
                  <a:pt x="537285" y="455588"/>
                  <a:pt x="524191" y="476322"/>
                  <a:pt x="503802" y="483700"/>
                </a:cubicBezTo>
                <a:cubicBezTo>
                  <a:pt x="495197" y="486689"/>
                  <a:pt x="485845" y="486689"/>
                  <a:pt x="477334" y="483700"/>
                </a:cubicBezTo>
                <a:cubicBezTo>
                  <a:pt x="456664" y="476509"/>
                  <a:pt x="443944" y="455681"/>
                  <a:pt x="441419" y="439244"/>
                </a:cubicBezTo>
                <a:cubicBezTo>
                  <a:pt x="438707" y="439150"/>
                  <a:pt x="435059" y="435228"/>
                  <a:pt x="431225" y="421405"/>
                </a:cubicBezTo>
                <a:cubicBezTo>
                  <a:pt x="425800" y="402632"/>
                  <a:pt x="431412" y="399737"/>
                  <a:pt x="436275" y="400297"/>
                </a:cubicBezTo>
                <a:cubicBezTo>
                  <a:pt x="435340" y="397682"/>
                  <a:pt x="434685" y="395161"/>
                  <a:pt x="434217" y="392546"/>
                </a:cubicBezTo>
                <a:cubicBezTo>
                  <a:pt x="432440" y="383860"/>
                  <a:pt x="431973" y="375641"/>
                  <a:pt x="434030" y="367795"/>
                </a:cubicBezTo>
                <a:cubicBezTo>
                  <a:pt x="436462" y="357335"/>
                  <a:pt x="442167" y="348836"/>
                  <a:pt x="448527" y="342392"/>
                </a:cubicBezTo>
                <a:cubicBezTo>
                  <a:pt x="452642" y="338095"/>
                  <a:pt x="457132" y="334360"/>
                  <a:pt x="461995" y="331277"/>
                </a:cubicBezTo>
                <a:cubicBezTo>
                  <a:pt x="466017" y="328569"/>
                  <a:pt x="470319" y="326141"/>
                  <a:pt x="475089" y="324553"/>
                </a:cubicBezTo>
                <a:cubicBezTo>
                  <a:pt x="478830" y="323152"/>
                  <a:pt x="482852" y="322405"/>
                  <a:pt x="486780" y="322405"/>
                </a:cubicBezTo>
                <a:close/>
                <a:moveTo>
                  <a:pt x="113711" y="322405"/>
                </a:moveTo>
                <a:cubicBezTo>
                  <a:pt x="126714" y="321284"/>
                  <a:pt x="136536" y="324553"/>
                  <a:pt x="143552" y="328662"/>
                </a:cubicBezTo>
                <a:cubicBezTo>
                  <a:pt x="154029" y="334546"/>
                  <a:pt x="157958" y="342111"/>
                  <a:pt x="157958" y="342111"/>
                </a:cubicBezTo>
                <a:cubicBezTo>
                  <a:pt x="157958" y="342111"/>
                  <a:pt x="182092" y="343699"/>
                  <a:pt x="173954" y="392546"/>
                </a:cubicBezTo>
                <a:cubicBezTo>
                  <a:pt x="173486" y="395067"/>
                  <a:pt x="172738" y="397682"/>
                  <a:pt x="171802" y="400297"/>
                </a:cubicBezTo>
                <a:cubicBezTo>
                  <a:pt x="176573" y="399737"/>
                  <a:pt x="182279" y="402632"/>
                  <a:pt x="176947" y="421405"/>
                </a:cubicBezTo>
                <a:cubicBezTo>
                  <a:pt x="173112" y="435134"/>
                  <a:pt x="169464" y="438964"/>
                  <a:pt x="166751" y="439244"/>
                </a:cubicBezTo>
                <a:cubicBezTo>
                  <a:pt x="164225" y="455588"/>
                  <a:pt x="151129" y="476322"/>
                  <a:pt x="130643" y="483700"/>
                </a:cubicBezTo>
                <a:cubicBezTo>
                  <a:pt x="122037" y="486689"/>
                  <a:pt x="112682" y="486689"/>
                  <a:pt x="104264" y="483700"/>
                </a:cubicBezTo>
                <a:cubicBezTo>
                  <a:pt x="83497" y="476509"/>
                  <a:pt x="70775" y="455681"/>
                  <a:pt x="68343" y="439244"/>
                </a:cubicBezTo>
                <a:cubicBezTo>
                  <a:pt x="65536" y="438964"/>
                  <a:pt x="61982" y="435134"/>
                  <a:pt x="58053" y="421592"/>
                </a:cubicBezTo>
                <a:cubicBezTo>
                  <a:pt x="52721" y="402726"/>
                  <a:pt x="58427" y="399924"/>
                  <a:pt x="63198" y="400391"/>
                </a:cubicBezTo>
                <a:cubicBezTo>
                  <a:pt x="62169" y="397776"/>
                  <a:pt x="61608" y="395254"/>
                  <a:pt x="61046" y="392639"/>
                </a:cubicBezTo>
                <a:cubicBezTo>
                  <a:pt x="59363" y="383953"/>
                  <a:pt x="58801" y="375734"/>
                  <a:pt x="60953" y="367889"/>
                </a:cubicBezTo>
                <a:cubicBezTo>
                  <a:pt x="63291" y="357428"/>
                  <a:pt x="69091" y="348929"/>
                  <a:pt x="75452" y="342485"/>
                </a:cubicBezTo>
                <a:cubicBezTo>
                  <a:pt x="79568" y="338282"/>
                  <a:pt x="84058" y="334546"/>
                  <a:pt x="88922" y="331371"/>
                </a:cubicBezTo>
                <a:cubicBezTo>
                  <a:pt x="92758" y="328662"/>
                  <a:pt x="97154" y="326327"/>
                  <a:pt x="101831" y="324646"/>
                </a:cubicBezTo>
                <a:cubicBezTo>
                  <a:pt x="105573" y="323432"/>
                  <a:pt x="109502" y="322685"/>
                  <a:pt x="113711" y="322405"/>
                </a:cubicBezTo>
                <a:close/>
                <a:moveTo>
                  <a:pt x="299632" y="270867"/>
                </a:moveTo>
                <a:cubicBezTo>
                  <a:pt x="314973" y="269560"/>
                  <a:pt x="326666" y="273389"/>
                  <a:pt x="335085" y="278338"/>
                </a:cubicBezTo>
                <a:cubicBezTo>
                  <a:pt x="347527" y="285342"/>
                  <a:pt x="352298" y="294401"/>
                  <a:pt x="352298" y="294401"/>
                </a:cubicBezTo>
                <a:cubicBezTo>
                  <a:pt x="352298" y="294401"/>
                  <a:pt x="380922" y="296455"/>
                  <a:pt x="371194" y="354447"/>
                </a:cubicBezTo>
                <a:cubicBezTo>
                  <a:pt x="370632" y="357436"/>
                  <a:pt x="369884" y="360517"/>
                  <a:pt x="368761" y="363693"/>
                </a:cubicBezTo>
                <a:cubicBezTo>
                  <a:pt x="374468" y="363039"/>
                  <a:pt x="381203" y="366401"/>
                  <a:pt x="374842" y="388813"/>
                </a:cubicBezTo>
                <a:cubicBezTo>
                  <a:pt x="370258" y="405249"/>
                  <a:pt x="365862" y="409825"/>
                  <a:pt x="362588" y="410105"/>
                </a:cubicBezTo>
                <a:cubicBezTo>
                  <a:pt x="359594" y="429529"/>
                  <a:pt x="344066" y="454276"/>
                  <a:pt x="319744" y="463055"/>
                </a:cubicBezTo>
                <a:cubicBezTo>
                  <a:pt x="309641" y="466790"/>
                  <a:pt x="298416" y="466790"/>
                  <a:pt x="288313" y="463148"/>
                </a:cubicBezTo>
                <a:cubicBezTo>
                  <a:pt x="263617" y="454557"/>
                  <a:pt x="248462" y="429809"/>
                  <a:pt x="245469" y="410199"/>
                </a:cubicBezTo>
                <a:cubicBezTo>
                  <a:pt x="242288" y="409825"/>
                  <a:pt x="237892" y="405342"/>
                  <a:pt x="233308" y="388907"/>
                </a:cubicBezTo>
                <a:cubicBezTo>
                  <a:pt x="226947" y="366494"/>
                  <a:pt x="233682" y="363319"/>
                  <a:pt x="239482" y="363786"/>
                </a:cubicBezTo>
                <a:cubicBezTo>
                  <a:pt x="238360" y="360704"/>
                  <a:pt x="237518" y="357716"/>
                  <a:pt x="237050" y="354541"/>
                </a:cubicBezTo>
                <a:cubicBezTo>
                  <a:pt x="234992" y="344082"/>
                  <a:pt x="234431" y="334370"/>
                  <a:pt x="236863" y="325031"/>
                </a:cubicBezTo>
                <a:cubicBezTo>
                  <a:pt x="239763" y="312517"/>
                  <a:pt x="246498" y="302525"/>
                  <a:pt x="254075" y="294774"/>
                </a:cubicBezTo>
                <a:cubicBezTo>
                  <a:pt x="258846" y="289731"/>
                  <a:pt x="264365" y="285249"/>
                  <a:pt x="270071" y="281607"/>
                </a:cubicBezTo>
                <a:cubicBezTo>
                  <a:pt x="274655" y="278338"/>
                  <a:pt x="279894" y="275537"/>
                  <a:pt x="285506" y="273669"/>
                </a:cubicBezTo>
                <a:cubicBezTo>
                  <a:pt x="289903" y="272175"/>
                  <a:pt x="294674" y="271148"/>
                  <a:pt x="299632" y="270867"/>
                </a:cubicBezTo>
                <a:close/>
                <a:moveTo>
                  <a:pt x="246074" y="135486"/>
                </a:moveTo>
                <a:cubicBezTo>
                  <a:pt x="243923" y="146504"/>
                  <a:pt x="242708" y="158643"/>
                  <a:pt x="242708" y="171715"/>
                </a:cubicBezTo>
                <a:cubicBezTo>
                  <a:pt x="242708" y="184787"/>
                  <a:pt x="244017" y="196833"/>
                  <a:pt x="246168" y="207944"/>
                </a:cubicBezTo>
                <a:lnTo>
                  <a:pt x="291334" y="207944"/>
                </a:lnTo>
                <a:lnTo>
                  <a:pt x="291334" y="135486"/>
                </a:lnTo>
                <a:close/>
                <a:moveTo>
                  <a:pt x="388399" y="135299"/>
                </a:moveTo>
                <a:cubicBezTo>
                  <a:pt x="390269" y="146504"/>
                  <a:pt x="391391" y="158643"/>
                  <a:pt x="391391" y="171528"/>
                </a:cubicBezTo>
                <a:cubicBezTo>
                  <a:pt x="391391" y="184507"/>
                  <a:pt x="390269" y="196459"/>
                  <a:pt x="388399" y="207757"/>
                </a:cubicBezTo>
                <a:lnTo>
                  <a:pt x="426926" y="207757"/>
                </a:lnTo>
                <a:cubicBezTo>
                  <a:pt x="430292" y="196366"/>
                  <a:pt x="432162" y="184134"/>
                  <a:pt x="432162" y="171528"/>
                </a:cubicBezTo>
                <a:cubicBezTo>
                  <a:pt x="432162" y="159016"/>
                  <a:pt x="430292" y="146784"/>
                  <a:pt x="426926" y="135299"/>
                </a:cubicBezTo>
                <a:close/>
                <a:moveTo>
                  <a:pt x="316956" y="135299"/>
                </a:moveTo>
                <a:lnTo>
                  <a:pt x="316956" y="207757"/>
                </a:lnTo>
                <a:lnTo>
                  <a:pt x="362216" y="207757"/>
                </a:lnTo>
                <a:cubicBezTo>
                  <a:pt x="364367" y="196739"/>
                  <a:pt x="365582" y="184601"/>
                  <a:pt x="365582" y="171528"/>
                </a:cubicBezTo>
                <a:cubicBezTo>
                  <a:pt x="365582" y="158456"/>
                  <a:pt x="364273" y="146411"/>
                  <a:pt x="362122" y="135299"/>
                </a:cubicBezTo>
                <a:close/>
                <a:moveTo>
                  <a:pt x="181177" y="135299"/>
                </a:moveTo>
                <a:cubicBezTo>
                  <a:pt x="177811" y="146784"/>
                  <a:pt x="175940" y="159016"/>
                  <a:pt x="175940" y="171528"/>
                </a:cubicBezTo>
                <a:cubicBezTo>
                  <a:pt x="175940" y="184134"/>
                  <a:pt x="177811" y="196366"/>
                  <a:pt x="181177" y="207757"/>
                </a:cubicBezTo>
                <a:lnTo>
                  <a:pt x="219704" y="207757"/>
                </a:lnTo>
                <a:cubicBezTo>
                  <a:pt x="217834" y="196553"/>
                  <a:pt x="216712" y="184507"/>
                  <a:pt x="216712" y="171528"/>
                </a:cubicBezTo>
                <a:cubicBezTo>
                  <a:pt x="216712" y="158643"/>
                  <a:pt x="217834" y="146691"/>
                  <a:pt x="219704" y="135299"/>
                </a:cubicBezTo>
                <a:close/>
                <a:moveTo>
                  <a:pt x="253368" y="54157"/>
                </a:moveTo>
                <a:cubicBezTo>
                  <a:pt x="227372" y="65362"/>
                  <a:pt x="205771" y="85064"/>
                  <a:pt x="192024" y="109715"/>
                </a:cubicBezTo>
                <a:lnTo>
                  <a:pt x="225876" y="109715"/>
                </a:lnTo>
                <a:cubicBezTo>
                  <a:pt x="232796" y="87118"/>
                  <a:pt x="242895" y="68723"/>
                  <a:pt x="253368" y="54157"/>
                </a:cubicBezTo>
                <a:close/>
                <a:moveTo>
                  <a:pt x="354922" y="54064"/>
                </a:moveTo>
                <a:cubicBezTo>
                  <a:pt x="365395" y="68630"/>
                  <a:pt x="375494" y="87025"/>
                  <a:pt x="382414" y="109528"/>
                </a:cubicBezTo>
                <a:lnTo>
                  <a:pt x="416266" y="109528"/>
                </a:lnTo>
                <a:cubicBezTo>
                  <a:pt x="402519" y="85064"/>
                  <a:pt x="380918" y="65362"/>
                  <a:pt x="354922" y="54064"/>
                </a:cubicBezTo>
                <a:close/>
                <a:moveTo>
                  <a:pt x="316956" y="49301"/>
                </a:moveTo>
                <a:lnTo>
                  <a:pt x="316956" y="109715"/>
                </a:lnTo>
                <a:lnTo>
                  <a:pt x="355109" y="109715"/>
                </a:lnTo>
                <a:cubicBezTo>
                  <a:pt x="344916" y="81702"/>
                  <a:pt x="329487" y="61907"/>
                  <a:pt x="316956" y="49301"/>
                </a:cubicBezTo>
                <a:close/>
                <a:moveTo>
                  <a:pt x="291334" y="49021"/>
                </a:moveTo>
                <a:cubicBezTo>
                  <a:pt x="278803" y="61534"/>
                  <a:pt x="263093" y="81422"/>
                  <a:pt x="252994" y="109528"/>
                </a:cubicBezTo>
                <a:lnTo>
                  <a:pt x="291334" y="109528"/>
                </a:lnTo>
                <a:close/>
                <a:moveTo>
                  <a:pt x="304145" y="0"/>
                </a:moveTo>
                <a:cubicBezTo>
                  <a:pt x="399059" y="0"/>
                  <a:pt x="476113" y="77034"/>
                  <a:pt x="476113" y="171715"/>
                </a:cubicBezTo>
                <a:cubicBezTo>
                  <a:pt x="476113" y="232315"/>
                  <a:pt x="444413" y="285725"/>
                  <a:pt x="396628" y="316258"/>
                </a:cubicBezTo>
                <a:cubicBezTo>
                  <a:pt x="394664" y="304680"/>
                  <a:pt x="390643" y="294969"/>
                  <a:pt x="384565" y="287219"/>
                </a:cubicBezTo>
                <a:cubicBezTo>
                  <a:pt x="381573" y="283484"/>
                  <a:pt x="378300" y="280496"/>
                  <a:pt x="374933" y="277975"/>
                </a:cubicBezTo>
                <a:cubicBezTo>
                  <a:pt x="392046" y="266677"/>
                  <a:pt x="406166" y="251457"/>
                  <a:pt x="416078" y="233529"/>
                </a:cubicBezTo>
                <a:lnTo>
                  <a:pt x="382321" y="233529"/>
                </a:lnTo>
                <a:cubicBezTo>
                  <a:pt x="377926" y="247908"/>
                  <a:pt x="372222" y="260607"/>
                  <a:pt x="365956" y="271625"/>
                </a:cubicBezTo>
                <a:cubicBezTo>
                  <a:pt x="361748" y="267050"/>
                  <a:pt x="355670" y="261728"/>
                  <a:pt x="347441" y="257059"/>
                </a:cubicBezTo>
                <a:cubicBezTo>
                  <a:pt x="346693" y="256685"/>
                  <a:pt x="346038" y="256312"/>
                  <a:pt x="345290" y="255938"/>
                </a:cubicBezTo>
                <a:cubicBezTo>
                  <a:pt x="348937" y="249216"/>
                  <a:pt x="352397" y="241746"/>
                  <a:pt x="355296" y="233715"/>
                </a:cubicBezTo>
                <a:lnTo>
                  <a:pt x="316956" y="233715"/>
                </a:lnTo>
                <a:lnTo>
                  <a:pt x="316956" y="246881"/>
                </a:lnTo>
                <a:cubicBezTo>
                  <a:pt x="313403" y="246414"/>
                  <a:pt x="309662" y="246134"/>
                  <a:pt x="305735" y="246134"/>
                </a:cubicBezTo>
                <a:cubicBezTo>
                  <a:pt x="303303" y="246134"/>
                  <a:pt x="300685" y="246228"/>
                  <a:pt x="298067" y="246508"/>
                </a:cubicBezTo>
                <a:cubicBezTo>
                  <a:pt x="295822" y="246508"/>
                  <a:pt x="293578" y="246788"/>
                  <a:pt x="291334" y="247161"/>
                </a:cubicBezTo>
                <a:lnTo>
                  <a:pt x="291334" y="233529"/>
                </a:lnTo>
                <a:lnTo>
                  <a:pt x="253181" y="233529"/>
                </a:lnTo>
                <a:cubicBezTo>
                  <a:pt x="256267" y="241932"/>
                  <a:pt x="259727" y="249589"/>
                  <a:pt x="263654" y="256592"/>
                </a:cubicBezTo>
                <a:cubicBezTo>
                  <a:pt x="261223" y="257993"/>
                  <a:pt x="258885" y="259487"/>
                  <a:pt x="256548" y="261074"/>
                </a:cubicBezTo>
                <a:cubicBezTo>
                  <a:pt x="251498" y="264155"/>
                  <a:pt x="246822" y="267797"/>
                  <a:pt x="242427" y="271812"/>
                </a:cubicBezTo>
                <a:cubicBezTo>
                  <a:pt x="236162" y="260701"/>
                  <a:pt x="230458" y="248002"/>
                  <a:pt x="225969" y="233529"/>
                </a:cubicBezTo>
                <a:lnTo>
                  <a:pt x="192212" y="233529"/>
                </a:lnTo>
                <a:cubicBezTo>
                  <a:pt x="202404" y="252017"/>
                  <a:pt x="217273" y="267704"/>
                  <a:pt x="234946" y="279095"/>
                </a:cubicBezTo>
                <a:cubicBezTo>
                  <a:pt x="224380" y="290487"/>
                  <a:pt x="216992" y="303279"/>
                  <a:pt x="213345" y="317192"/>
                </a:cubicBezTo>
                <a:cubicBezTo>
                  <a:pt x="164719" y="286939"/>
                  <a:pt x="132177" y="232968"/>
                  <a:pt x="132177" y="171715"/>
                </a:cubicBezTo>
                <a:cubicBezTo>
                  <a:pt x="132177" y="76940"/>
                  <a:pt x="209418" y="0"/>
                  <a:pt x="30414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9" name="pyramid-chart_64746"/>
          <p:cNvSpPr>
            <a:spLocks noChangeAspect="1"/>
          </p:cNvSpPr>
          <p:nvPr/>
        </p:nvSpPr>
        <p:spPr bwMode="auto">
          <a:xfrm>
            <a:off x="8795293" y="3413082"/>
            <a:ext cx="238994" cy="238632"/>
          </a:xfrm>
          <a:custGeom>
            <a:avLst/>
            <a:gdLst>
              <a:gd name="connsiteX0" fmla="*/ 309263 w 606439"/>
              <a:gd name="connsiteY0" fmla="*/ 306068 h 605522"/>
              <a:gd name="connsiteX1" fmla="*/ 293894 w 606439"/>
              <a:gd name="connsiteY1" fmla="*/ 322586 h 605522"/>
              <a:gd name="connsiteX2" fmla="*/ 310436 w 606439"/>
              <a:gd name="connsiteY2" fmla="*/ 337933 h 605522"/>
              <a:gd name="connsiteX3" fmla="*/ 325805 w 606439"/>
              <a:gd name="connsiteY3" fmla="*/ 321415 h 605522"/>
              <a:gd name="connsiteX4" fmla="*/ 309263 w 606439"/>
              <a:gd name="connsiteY4" fmla="*/ 306068 h 605522"/>
              <a:gd name="connsiteX5" fmla="*/ 40594 w 606439"/>
              <a:gd name="connsiteY5" fmla="*/ 245205 h 605522"/>
              <a:gd name="connsiteX6" fmla="*/ 52669 w 606439"/>
              <a:gd name="connsiteY6" fmla="*/ 247005 h 605522"/>
              <a:gd name="connsiteX7" fmla="*/ 59935 w 606439"/>
              <a:gd name="connsiteY7" fmla="*/ 256605 h 605522"/>
              <a:gd name="connsiteX8" fmla="*/ 60069 w 606439"/>
              <a:gd name="connsiteY8" fmla="*/ 256782 h 605522"/>
              <a:gd name="connsiteX9" fmla="*/ 58353 w 606439"/>
              <a:gd name="connsiteY9" fmla="*/ 268980 h 605522"/>
              <a:gd name="connsiteX10" fmla="*/ 48456 w 606439"/>
              <a:gd name="connsiteY10" fmla="*/ 276344 h 605522"/>
              <a:gd name="connsiteX11" fmla="*/ 38313 w 606439"/>
              <a:gd name="connsiteY11" fmla="*/ 274843 h 605522"/>
              <a:gd name="connsiteX12" fmla="*/ 36297 w 606439"/>
              <a:gd name="connsiteY12" fmla="*/ 274544 h 605522"/>
              <a:gd name="connsiteX13" fmla="*/ 28979 w 606439"/>
              <a:gd name="connsiteY13" fmla="*/ 264748 h 605522"/>
              <a:gd name="connsiteX14" fmla="*/ 30692 w 606439"/>
              <a:gd name="connsiteY14" fmla="*/ 252608 h 605522"/>
              <a:gd name="connsiteX15" fmla="*/ 40594 w 606439"/>
              <a:gd name="connsiteY15" fmla="*/ 245185 h 605522"/>
              <a:gd name="connsiteX16" fmla="*/ 30695 w 606439"/>
              <a:gd name="connsiteY16" fmla="*/ 252594 h 605522"/>
              <a:gd name="connsiteX17" fmla="*/ 30692 w 606439"/>
              <a:gd name="connsiteY17" fmla="*/ 252608 h 605522"/>
              <a:gd name="connsiteX18" fmla="*/ 30691 w 606439"/>
              <a:gd name="connsiteY18" fmla="*/ 252610 h 605522"/>
              <a:gd name="connsiteX19" fmla="*/ 28974 w 606439"/>
              <a:gd name="connsiteY19" fmla="*/ 264755 h 605522"/>
              <a:gd name="connsiteX20" fmla="*/ 36296 w 606439"/>
              <a:gd name="connsiteY20" fmla="*/ 274544 h 605522"/>
              <a:gd name="connsiteX21" fmla="*/ 38313 w 606439"/>
              <a:gd name="connsiteY21" fmla="*/ 274843 h 605522"/>
              <a:gd name="connsiteX22" fmla="*/ 48454 w 606439"/>
              <a:gd name="connsiteY22" fmla="*/ 276345 h 605522"/>
              <a:gd name="connsiteX23" fmla="*/ 48456 w 606439"/>
              <a:gd name="connsiteY23" fmla="*/ 276344 h 605522"/>
              <a:gd name="connsiteX24" fmla="*/ 48459 w 606439"/>
              <a:gd name="connsiteY24" fmla="*/ 276344 h 605522"/>
              <a:gd name="connsiteX25" fmla="*/ 60079 w 606439"/>
              <a:gd name="connsiteY25" fmla="*/ 256795 h 605522"/>
              <a:gd name="connsiteX26" fmla="*/ 59935 w 606439"/>
              <a:gd name="connsiteY26" fmla="*/ 256605 h 605522"/>
              <a:gd name="connsiteX27" fmla="*/ 52663 w 606439"/>
              <a:gd name="connsiteY27" fmla="*/ 246986 h 605522"/>
              <a:gd name="connsiteX28" fmla="*/ 40594 w 606439"/>
              <a:gd name="connsiteY28" fmla="*/ 245185 h 605522"/>
              <a:gd name="connsiteX29" fmla="*/ 435733 w 606439"/>
              <a:gd name="connsiteY29" fmla="*/ 181800 h 605522"/>
              <a:gd name="connsiteX30" fmla="*/ 446058 w 606439"/>
              <a:gd name="connsiteY30" fmla="*/ 186106 h 605522"/>
              <a:gd name="connsiteX31" fmla="*/ 446058 w 606439"/>
              <a:gd name="connsiteY31" fmla="*/ 206607 h 605522"/>
              <a:gd name="connsiteX32" fmla="*/ 340705 w 606439"/>
              <a:gd name="connsiteY32" fmla="*/ 346251 h 605522"/>
              <a:gd name="connsiteX33" fmla="*/ 340470 w 606439"/>
              <a:gd name="connsiteY33" fmla="*/ 346016 h 605522"/>
              <a:gd name="connsiteX34" fmla="*/ 335895 w 606439"/>
              <a:gd name="connsiteY34" fmla="*/ 351640 h 605522"/>
              <a:gd name="connsiteX35" fmla="*/ 280285 w 606439"/>
              <a:gd name="connsiteY35" fmla="*/ 351640 h 605522"/>
              <a:gd name="connsiteX36" fmla="*/ 269492 w 606439"/>
              <a:gd name="connsiteY36" fmla="*/ 316846 h 605522"/>
              <a:gd name="connsiteX37" fmla="*/ 208251 w 606439"/>
              <a:gd name="connsiteY37" fmla="*/ 241401 h 605522"/>
              <a:gd name="connsiteX38" fmla="*/ 207665 w 606439"/>
              <a:gd name="connsiteY38" fmla="*/ 226874 h 605522"/>
              <a:gd name="connsiteX39" fmla="*/ 222212 w 606439"/>
              <a:gd name="connsiteY39" fmla="*/ 226405 h 605522"/>
              <a:gd name="connsiteX40" fmla="*/ 299878 w 606439"/>
              <a:gd name="connsiteY40" fmla="*/ 280529 h 605522"/>
              <a:gd name="connsiteX41" fmla="*/ 425409 w 606439"/>
              <a:gd name="connsiteY41" fmla="*/ 186106 h 605522"/>
              <a:gd name="connsiteX42" fmla="*/ 435733 w 606439"/>
              <a:gd name="connsiteY42" fmla="*/ 181800 h 605522"/>
              <a:gd name="connsiteX43" fmla="*/ 303278 w 606439"/>
              <a:gd name="connsiteY43" fmla="*/ 74972 h 605522"/>
              <a:gd name="connsiteX44" fmla="*/ 78841 w 606439"/>
              <a:gd name="connsiteY44" fmla="*/ 299071 h 605522"/>
              <a:gd name="connsiteX45" fmla="*/ 303278 w 606439"/>
              <a:gd name="connsiteY45" fmla="*/ 523169 h 605522"/>
              <a:gd name="connsiteX46" fmla="*/ 527598 w 606439"/>
              <a:gd name="connsiteY46" fmla="*/ 299071 h 605522"/>
              <a:gd name="connsiteX47" fmla="*/ 303278 w 606439"/>
              <a:gd name="connsiteY47" fmla="*/ 74972 h 605522"/>
              <a:gd name="connsiteX48" fmla="*/ 303278 w 606439"/>
              <a:gd name="connsiteY48" fmla="*/ 0 h 605522"/>
              <a:gd name="connsiteX49" fmla="*/ 496977 w 606439"/>
              <a:gd name="connsiteY49" fmla="*/ 70052 h 605522"/>
              <a:gd name="connsiteX50" fmla="*/ 510235 w 606439"/>
              <a:gd name="connsiteY50" fmla="*/ 56815 h 605522"/>
              <a:gd name="connsiteX51" fmla="*/ 505190 w 606439"/>
              <a:gd name="connsiteY51" fmla="*/ 51778 h 605522"/>
              <a:gd name="connsiteX52" fmla="*/ 505190 w 606439"/>
              <a:gd name="connsiteY52" fmla="*/ 36432 h 605522"/>
              <a:gd name="connsiteX53" fmla="*/ 524431 w 606439"/>
              <a:gd name="connsiteY53" fmla="*/ 17220 h 605522"/>
              <a:gd name="connsiteX54" fmla="*/ 539917 w 606439"/>
              <a:gd name="connsiteY54" fmla="*/ 17220 h 605522"/>
              <a:gd name="connsiteX55" fmla="*/ 585673 w 606439"/>
              <a:gd name="connsiteY55" fmla="*/ 63024 h 605522"/>
              <a:gd name="connsiteX56" fmla="*/ 585908 w 606439"/>
              <a:gd name="connsiteY56" fmla="*/ 63141 h 605522"/>
              <a:gd name="connsiteX57" fmla="*/ 585908 w 606439"/>
              <a:gd name="connsiteY57" fmla="*/ 78487 h 605522"/>
              <a:gd name="connsiteX58" fmla="*/ 566549 w 606439"/>
              <a:gd name="connsiteY58" fmla="*/ 97699 h 605522"/>
              <a:gd name="connsiteX59" fmla="*/ 551180 w 606439"/>
              <a:gd name="connsiteY59" fmla="*/ 97699 h 605522"/>
              <a:gd name="connsiteX60" fmla="*/ 546135 w 606439"/>
              <a:gd name="connsiteY60" fmla="*/ 92661 h 605522"/>
              <a:gd name="connsiteX61" fmla="*/ 533113 w 606439"/>
              <a:gd name="connsiteY61" fmla="*/ 105664 h 605522"/>
              <a:gd name="connsiteX62" fmla="*/ 606439 w 606439"/>
              <a:gd name="connsiteY62" fmla="*/ 302703 h 605522"/>
              <a:gd name="connsiteX63" fmla="*/ 303278 w 606439"/>
              <a:gd name="connsiteY63" fmla="*/ 605522 h 605522"/>
              <a:gd name="connsiteX64" fmla="*/ 0 w 606439"/>
              <a:gd name="connsiteY64" fmla="*/ 302703 h 605522"/>
              <a:gd name="connsiteX65" fmla="*/ 73326 w 606439"/>
              <a:gd name="connsiteY65" fmla="*/ 105664 h 605522"/>
              <a:gd name="connsiteX66" fmla="*/ 60304 w 606439"/>
              <a:gd name="connsiteY66" fmla="*/ 92544 h 605522"/>
              <a:gd name="connsiteX67" fmla="*/ 55259 w 606439"/>
              <a:gd name="connsiteY67" fmla="*/ 97699 h 605522"/>
              <a:gd name="connsiteX68" fmla="*/ 39890 w 606439"/>
              <a:gd name="connsiteY68" fmla="*/ 97699 h 605522"/>
              <a:gd name="connsiteX69" fmla="*/ 20649 w 606439"/>
              <a:gd name="connsiteY69" fmla="*/ 78487 h 605522"/>
              <a:gd name="connsiteX70" fmla="*/ 20649 w 606439"/>
              <a:gd name="connsiteY70" fmla="*/ 63141 h 605522"/>
              <a:gd name="connsiteX71" fmla="*/ 20766 w 606439"/>
              <a:gd name="connsiteY71" fmla="*/ 63024 h 605522"/>
              <a:gd name="connsiteX72" fmla="*/ 66522 w 606439"/>
              <a:gd name="connsiteY72" fmla="*/ 17220 h 605522"/>
              <a:gd name="connsiteX73" fmla="*/ 81891 w 606439"/>
              <a:gd name="connsiteY73" fmla="*/ 17220 h 605522"/>
              <a:gd name="connsiteX74" fmla="*/ 101249 w 606439"/>
              <a:gd name="connsiteY74" fmla="*/ 36432 h 605522"/>
              <a:gd name="connsiteX75" fmla="*/ 101249 w 606439"/>
              <a:gd name="connsiteY75" fmla="*/ 51778 h 605522"/>
              <a:gd name="connsiteX76" fmla="*/ 96204 w 606439"/>
              <a:gd name="connsiteY76" fmla="*/ 56815 h 605522"/>
              <a:gd name="connsiteX77" fmla="*/ 109462 w 606439"/>
              <a:gd name="connsiteY77" fmla="*/ 69935 h 605522"/>
              <a:gd name="connsiteX78" fmla="*/ 303278 w 606439"/>
              <a:gd name="connsiteY78" fmla="*/ 0 h 605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606439" h="605522">
                <a:moveTo>
                  <a:pt x="309263" y="306068"/>
                </a:moveTo>
                <a:cubicBezTo>
                  <a:pt x="300464" y="306302"/>
                  <a:pt x="293542" y="313683"/>
                  <a:pt x="293894" y="322586"/>
                </a:cubicBezTo>
                <a:cubicBezTo>
                  <a:pt x="294246" y="331373"/>
                  <a:pt x="301637" y="338284"/>
                  <a:pt x="310436" y="337933"/>
                </a:cubicBezTo>
                <a:cubicBezTo>
                  <a:pt x="319235" y="337582"/>
                  <a:pt x="326157" y="330201"/>
                  <a:pt x="325805" y="321415"/>
                </a:cubicBezTo>
                <a:cubicBezTo>
                  <a:pt x="325571" y="312628"/>
                  <a:pt x="318062" y="305717"/>
                  <a:pt x="309263" y="306068"/>
                </a:cubicBezTo>
                <a:close/>
                <a:moveTo>
                  <a:pt x="40594" y="245205"/>
                </a:moveTo>
                <a:cubicBezTo>
                  <a:pt x="44820" y="244152"/>
                  <a:pt x="49133" y="244913"/>
                  <a:pt x="52669" y="247005"/>
                </a:cubicBezTo>
                <a:lnTo>
                  <a:pt x="59935" y="256605"/>
                </a:lnTo>
                <a:lnTo>
                  <a:pt x="60069" y="256782"/>
                </a:lnTo>
                <a:cubicBezTo>
                  <a:pt x="61184" y="261116"/>
                  <a:pt x="60450" y="265451"/>
                  <a:pt x="58353" y="268980"/>
                </a:cubicBezTo>
                <a:lnTo>
                  <a:pt x="48456" y="276344"/>
                </a:lnTo>
                <a:lnTo>
                  <a:pt x="38313" y="274843"/>
                </a:lnTo>
                <a:lnTo>
                  <a:pt x="36297" y="274544"/>
                </a:lnTo>
                <a:cubicBezTo>
                  <a:pt x="32762" y="272450"/>
                  <a:pt x="30035" y="269024"/>
                  <a:pt x="28979" y="264748"/>
                </a:cubicBezTo>
                <a:lnTo>
                  <a:pt x="30692" y="252608"/>
                </a:lnTo>
                <a:close/>
                <a:moveTo>
                  <a:pt x="40594" y="245185"/>
                </a:moveTo>
                <a:cubicBezTo>
                  <a:pt x="36253" y="246298"/>
                  <a:pt x="32792" y="249050"/>
                  <a:pt x="30695" y="252594"/>
                </a:cubicBezTo>
                <a:lnTo>
                  <a:pt x="30692" y="252608"/>
                </a:lnTo>
                <a:lnTo>
                  <a:pt x="30691" y="252610"/>
                </a:lnTo>
                <a:cubicBezTo>
                  <a:pt x="28593" y="256151"/>
                  <a:pt x="27859" y="260482"/>
                  <a:pt x="28974" y="264755"/>
                </a:cubicBezTo>
                <a:cubicBezTo>
                  <a:pt x="30031" y="269028"/>
                  <a:pt x="32760" y="272452"/>
                  <a:pt x="36296" y="274544"/>
                </a:cubicBezTo>
                <a:lnTo>
                  <a:pt x="38313" y="274843"/>
                </a:lnTo>
                <a:lnTo>
                  <a:pt x="48454" y="276345"/>
                </a:lnTo>
                <a:lnTo>
                  <a:pt x="48456" y="276344"/>
                </a:lnTo>
                <a:lnTo>
                  <a:pt x="48459" y="276344"/>
                </a:lnTo>
                <a:cubicBezTo>
                  <a:pt x="57144" y="274120"/>
                  <a:pt x="62309" y="265457"/>
                  <a:pt x="60079" y="256795"/>
                </a:cubicBezTo>
                <a:lnTo>
                  <a:pt x="59935" y="256605"/>
                </a:lnTo>
                <a:lnTo>
                  <a:pt x="52663" y="246986"/>
                </a:lnTo>
                <a:cubicBezTo>
                  <a:pt x="49129" y="244892"/>
                  <a:pt x="44818" y="244130"/>
                  <a:pt x="40594" y="245185"/>
                </a:cubicBezTo>
                <a:close/>
                <a:moveTo>
                  <a:pt x="435733" y="181800"/>
                </a:moveTo>
                <a:cubicBezTo>
                  <a:pt x="439458" y="181800"/>
                  <a:pt x="443184" y="183236"/>
                  <a:pt x="446058" y="186106"/>
                </a:cubicBezTo>
                <a:cubicBezTo>
                  <a:pt x="451689" y="191729"/>
                  <a:pt x="451689" y="200984"/>
                  <a:pt x="446058" y="206607"/>
                </a:cubicBezTo>
                <a:lnTo>
                  <a:pt x="340705" y="346251"/>
                </a:lnTo>
                <a:lnTo>
                  <a:pt x="340470" y="346016"/>
                </a:lnTo>
                <a:cubicBezTo>
                  <a:pt x="339180" y="348008"/>
                  <a:pt x="337654" y="349882"/>
                  <a:pt x="335895" y="351640"/>
                </a:cubicBezTo>
                <a:cubicBezTo>
                  <a:pt x="320643" y="366869"/>
                  <a:pt x="295654" y="366869"/>
                  <a:pt x="280285" y="351640"/>
                </a:cubicBezTo>
                <a:cubicBezTo>
                  <a:pt x="270900" y="342150"/>
                  <a:pt x="267263" y="329030"/>
                  <a:pt x="269492" y="316846"/>
                </a:cubicBezTo>
                <a:lnTo>
                  <a:pt x="208251" y="241401"/>
                </a:lnTo>
                <a:cubicBezTo>
                  <a:pt x="204028" y="237535"/>
                  <a:pt x="203793" y="231092"/>
                  <a:pt x="207665" y="226874"/>
                </a:cubicBezTo>
                <a:cubicBezTo>
                  <a:pt x="211536" y="222657"/>
                  <a:pt x="218106" y="222422"/>
                  <a:pt x="222212" y="226405"/>
                </a:cubicBezTo>
                <a:lnTo>
                  <a:pt x="299878" y="280529"/>
                </a:lnTo>
                <a:lnTo>
                  <a:pt x="425409" y="186106"/>
                </a:lnTo>
                <a:cubicBezTo>
                  <a:pt x="428284" y="183236"/>
                  <a:pt x="432008" y="181800"/>
                  <a:pt x="435733" y="181800"/>
                </a:cubicBezTo>
                <a:close/>
                <a:moveTo>
                  <a:pt x="303278" y="74972"/>
                </a:moveTo>
                <a:cubicBezTo>
                  <a:pt x="179268" y="74972"/>
                  <a:pt x="78841" y="175366"/>
                  <a:pt x="78841" y="299071"/>
                </a:cubicBezTo>
                <a:cubicBezTo>
                  <a:pt x="78841" y="422893"/>
                  <a:pt x="179268" y="523169"/>
                  <a:pt x="303278" y="523169"/>
                </a:cubicBezTo>
                <a:cubicBezTo>
                  <a:pt x="427171" y="523169"/>
                  <a:pt x="527598" y="422893"/>
                  <a:pt x="527598" y="299071"/>
                </a:cubicBezTo>
                <a:cubicBezTo>
                  <a:pt x="527598" y="175366"/>
                  <a:pt x="427171" y="74972"/>
                  <a:pt x="303278" y="74972"/>
                </a:cubicBezTo>
                <a:close/>
                <a:moveTo>
                  <a:pt x="303278" y="0"/>
                </a:moveTo>
                <a:cubicBezTo>
                  <a:pt x="376957" y="0"/>
                  <a:pt x="444417" y="26357"/>
                  <a:pt x="496977" y="70052"/>
                </a:cubicBezTo>
                <a:lnTo>
                  <a:pt x="510235" y="56815"/>
                </a:lnTo>
                <a:lnTo>
                  <a:pt x="505190" y="51778"/>
                </a:lnTo>
                <a:cubicBezTo>
                  <a:pt x="500966" y="47561"/>
                  <a:pt x="500966" y="40649"/>
                  <a:pt x="505190" y="36432"/>
                </a:cubicBezTo>
                <a:lnTo>
                  <a:pt x="524431" y="17220"/>
                </a:lnTo>
                <a:cubicBezTo>
                  <a:pt x="528772" y="13003"/>
                  <a:pt x="535694" y="13003"/>
                  <a:pt x="539917" y="17220"/>
                </a:cubicBezTo>
                <a:lnTo>
                  <a:pt x="585673" y="63024"/>
                </a:lnTo>
                <a:lnTo>
                  <a:pt x="585908" y="63141"/>
                </a:lnTo>
                <a:cubicBezTo>
                  <a:pt x="590131" y="67358"/>
                  <a:pt x="590131" y="74270"/>
                  <a:pt x="585908" y="78487"/>
                </a:cubicBezTo>
                <a:lnTo>
                  <a:pt x="566549" y="97699"/>
                </a:lnTo>
                <a:cubicBezTo>
                  <a:pt x="562326" y="101916"/>
                  <a:pt x="555404" y="101916"/>
                  <a:pt x="551180" y="97699"/>
                </a:cubicBezTo>
                <a:lnTo>
                  <a:pt x="546135" y="92661"/>
                </a:lnTo>
                <a:lnTo>
                  <a:pt x="533113" y="105664"/>
                </a:lnTo>
                <a:cubicBezTo>
                  <a:pt x="578751" y="158614"/>
                  <a:pt x="606439" y="227378"/>
                  <a:pt x="606439" y="302703"/>
                </a:cubicBezTo>
                <a:cubicBezTo>
                  <a:pt x="606439" y="469986"/>
                  <a:pt x="470697" y="605522"/>
                  <a:pt x="303278" y="605522"/>
                </a:cubicBezTo>
                <a:cubicBezTo>
                  <a:pt x="135742" y="605522"/>
                  <a:pt x="0" y="469986"/>
                  <a:pt x="0" y="302703"/>
                </a:cubicBezTo>
                <a:cubicBezTo>
                  <a:pt x="0" y="227378"/>
                  <a:pt x="27688" y="158614"/>
                  <a:pt x="73326" y="105664"/>
                </a:cubicBezTo>
                <a:lnTo>
                  <a:pt x="60304" y="92544"/>
                </a:lnTo>
                <a:lnTo>
                  <a:pt x="55259" y="97699"/>
                </a:lnTo>
                <a:cubicBezTo>
                  <a:pt x="51035" y="101916"/>
                  <a:pt x="44113" y="101916"/>
                  <a:pt x="39890" y="97699"/>
                </a:cubicBezTo>
                <a:lnTo>
                  <a:pt x="20649" y="78487"/>
                </a:lnTo>
                <a:cubicBezTo>
                  <a:pt x="16308" y="74270"/>
                  <a:pt x="16308" y="67358"/>
                  <a:pt x="20649" y="63141"/>
                </a:cubicBezTo>
                <a:lnTo>
                  <a:pt x="20766" y="63024"/>
                </a:lnTo>
                <a:lnTo>
                  <a:pt x="66522" y="17220"/>
                </a:lnTo>
                <a:cubicBezTo>
                  <a:pt x="70863" y="13003"/>
                  <a:pt x="77667" y="13003"/>
                  <a:pt x="81891" y="17220"/>
                </a:cubicBezTo>
                <a:lnTo>
                  <a:pt x="101249" y="36432"/>
                </a:lnTo>
                <a:cubicBezTo>
                  <a:pt x="105355" y="40649"/>
                  <a:pt x="105355" y="47561"/>
                  <a:pt x="101249" y="51778"/>
                </a:cubicBezTo>
                <a:lnTo>
                  <a:pt x="96204" y="56815"/>
                </a:lnTo>
                <a:lnTo>
                  <a:pt x="109462" y="69935"/>
                </a:lnTo>
                <a:cubicBezTo>
                  <a:pt x="162022" y="26357"/>
                  <a:pt x="229482" y="0"/>
                  <a:pt x="30327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pyramid-chart_64746"/>
          <p:cNvSpPr>
            <a:spLocks noChangeAspect="1"/>
          </p:cNvSpPr>
          <p:nvPr/>
        </p:nvSpPr>
        <p:spPr bwMode="auto">
          <a:xfrm>
            <a:off x="8923338" y="4984995"/>
            <a:ext cx="238994" cy="106409"/>
          </a:xfrm>
          <a:custGeom>
            <a:avLst/>
            <a:gdLst>
              <a:gd name="connsiteX0" fmla="*/ 545387 w 605637"/>
              <a:gd name="connsiteY0" fmla="*/ 233260 h 269653"/>
              <a:gd name="connsiteX1" fmla="*/ 540777 w 605637"/>
              <a:gd name="connsiteY1" fmla="*/ 235103 h 269653"/>
              <a:gd name="connsiteX2" fmla="*/ 540777 w 605637"/>
              <a:gd name="connsiteY2" fmla="*/ 249844 h 269653"/>
              <a:gd name="connsiteX3" fmla="*/ 555990 w 605637"/>
              <a:gd name="connsiteY3" fmla="*/ 243395 h 269653"/>
              <a:gd name="connsiteX4" fmla="*/ 527408 w 605637"/>
              <a:gd name="connsiteY4" fmla="*/ 233260 h 269653"/>
              <a:gd name="connsiteX5" fmla="*/ 516805 w 605637"/>
              <a:gd name="connsiteY5" fmla="*/ 243395 h 269653"/>
              <a:gd name="connsiteX6" fmla="*/ 532018 w 605637"/>
              <a:gd name="connsiteY6" fmla="*/ 249844 h 269653"/>
              <a:gd name="connsiteX7" fmla="*/ 532018 w 605637"/>
              <a:gd name="connsiteY7" fmla="*/ 235103 h 269653"/>
              <a:gd name="connsiteX8" fmla="*/ 527408 w 605637"/>
              <a:gd name="connsiteY8" fmla="*/ 233260 h 269653"/>
              <a:gd name="connsiteX9" fmla="*/ 117083 w 605637"/>
              <a:gd name="connsiteY9" fmla="*/ 233260 h 269653"/>
              <a:gd name="connsiteX10" fmla="*/ 112933 w 605637"/>
              <a:gd name="connsiteY10" fmla="*/ 235103 h 269653"/>
              <a:gd name="connsiteX11" fmla="*/ 112933 w 605637"/>
              <a:gd name="connsiteY11" fmla="*/ 249844 h 269653"/>
              <a:gd name="connsiteX12" fmla="*/ 127687 w 605637"/>
              <a:gd name="connsiteY12" fmla="*/ 243395 h 269653"/>
              <a:gd name="connsiteX13" fmla="*/ 99101 w 605637"/>
              <a:gd name="connsiteY13" fmla="*/ 233260 h 269653"/>
              <a:gd name="connsiteX14" fmla="*/ 88957 w 605637"/>
              <a:gd name="connsiteY14" fmla="*/ 243395 h 269653"/>
              <a:gd name="connsiteX15" fmla="*/ 103712 w 605637"/>
              <a:gd name="connsiteY15" fmla="*/ 249844 h 269653"/>
              <a:gd name="connsiteX16" fmla="*/ 103712 w 605637"/>
              <a:gd name="connsiteY16" fmla="*/ 235103 h 269653"/>
              <a:gd name="connsiteX17" fmla="*/ 99101 w 605637"/>
              <a:gd name="connsiteY17" fmla="*/ 233260 h 269653"/>
              <a:gd name="connsiteX18" fmla="*/ 553685 w 605637"/>
              <a:gd name="connsiteY18" fmla="*/ 222204 h 269653"/>
              <a:gd name="connsiteX19" fmla="*/ 551380 w 605637"/>
              <a:gd name="connsiteY19" fmla="*/ 226811 h 269653"/>
              <a:gd name="connsiteX20" fmla="*/ 561982 w 605637"/>
              <a:gd name="connsiteY20" fmla="*/ 237406 h 269653"/>
              <a:gd name="connsiteX21" fmla="*/ 568436 w 605637"/>
              <a:gd name="connsiteY21" fmla="*/ 222204 h 269653"/>
              <a:gd name="connsiteX22" fmla="*/ 503897 w 605637"/>
              <a:gd name="connsiteY22" fmla="*/ 222204 h 269653"/>
              <a:gd name="connsiteX23" fmla="*/ 510351 w 605637"/>
              <a:gd name="connsiteY23" fmla="*/ 237406 h 269653"/>
              <a:gd name="connsiteX24" fmla="*/ 520954 w 605637"/>
              <a:gd name="connsiteY24" fmla="*/ 226811 h 269653"/>
              <a:gd name="connsiteX25" fmla="*/ 519110 w 605637"/>
              <a:gd name="connsiteY25" fmla="*/ 222204 h 269653"/>
              <a:gd name="connsiteX26" fmla="*/ 125382 w 605637"/>
              <a:gd name="connsiteY26" fmla="*/ 222204 h 269653"/>
              <a:gd name="connsiteX27" fmla="*/ 123538 w 605637"/>
              <a:gd name="connsiteY27" fmla="*/ 226811 h 269653"/>
              <a:gd name="connsiteX28" fmla="*/ 134142 w 605637"/>
              <a:gd name="connsiteY28" fmla="*/ 237406 h 269653"/>
              <a:gd name="connsiteX29" fmla="*/ 140597 w 605637"/>
              <a:gd name="connsiteY29" fmla="*/ 222204 h 269653"/>
              <a:gd name="connsiteX30" fmla="*/ 76047 w 605637"/>
              <a:gd name="connsiteY30" fmla="*/ 222204 h 269653"/>
              <a:gd name="connsiteX31" fmla="*/ 82502 w 605637"/>
              <a:gd name="connsiteY31" fmla="*/ 237406 h 269653"/>
              <a:gd name="connsiteX32" fmla="*/ 93107 w 605637"/>
              <a:gd name="connsiteY32" fmla="*/ 226811 h 269653"/>
              <a:gd name="connsiteX33" fmla="*/ 91263 w 605637"/>
              <a:gd name="connsiteY33" fmla="*/ 222204 h 269653"/>
              <a:gd name="connsiteX34" fmla="*/ 561982 w 605637"/>
              <a:gd name="connsiteY34" fmla="*/ 198250 h 269653"/>
              <a:gd name="connsiteX35" fmla="*/ 551841 w 605637"/>
              <a:gd name="connsiteY35" fmla="*/ 208845 h 269653"/>
              <a:gd name="connsiteX36" fmla="*/ 553685 w 605637"/>
              <a:gd name="connsiteY36" fmla="*/ 213452 h 269653"/>
              <a:gd name="connsiteX37" fmla="*/ 568436 w 605637"/>
              <a:gd name="connsiteY37" fmla="*/ 213452 h 269653"/>
              <a:gd name="connsiteX38" fmla="*/ 561982 w 605637"/>
              <a:gd name="connsiteY38" fmla="*/ 198250 h 269653"/>
              <a:gd name="connsiteX39" fmla="*/ 510351 w 605637"/>
              <a:gd name="connsiteY39" fmla="*/ 198250 h 269653"/>
              <a:gd name="connsiteX40" fmla="*/ 504358 w 605637"/>
              <a:gd name="connsiteY40" fmla="*/ 213452 h 269653"/>
              <a:gd name="connsiteX41" fmla="*/ 519110 w 605637"/>
              <a:gd name="connsiteY41" fmla="*/ 213452 h 269653"/>
              <a:gd name="connsiteX42" fmla="*/ 520954 w 605637"/>
              <a:gd name="connsiteY42" fmla="*/ 208845 h 269653"/>
              <a:gd name="connsiteX43" fmla="*/ 134142 w 605637"/>
              <a:gd name="connsiteY43" fmla="*/ 198250 h 269653"/>
              <a:gd name="connsiteX44" fmla="*/ 123538 w 605637"/>
              <a:gd name="connsiteY44" fmla="*/ 208845 h 269653"/>
              <a:gd name="connsiteX45" fmla="*/ 125382 w 605637"/>
              <a:gd name="connsiteY45" fmla="*/ 213452 h 269653"/>
              <a:gd name="connsiteX46" fmla="*/ 140597 w 605637"/>
              <a:gd name="connsiteY46" fmla="*/ 213452 h 269653"/>
              <a:gd name="connsiteX47" fmla="*/ 134142 w 605637"/>
              <a:gd name="connsiteY47" fmla="*/ 198250 h 269653"/>
              <a:gd name="connsiteX48" fmla="*/ 82502 w 605637"/>
              <a:gd name="connsiteY48" fmla="*/ 198250 h 269653"/>
              <a:gd name="connsiteX49" fmla="*/ 76047 w 605637"/>
              <a:gd name="connsiteY49" fmla="*/ 213452 h 269653"/>
              <a:gd name="connsiteX50" fmla="*/ 91263 w 605637"/>
              <a:gd name="connsiteY50" fmla="*/ 213452 h 269653"/>
              <a:gd name="connsiteX51" fmla="*/ 93107 w 605637"/>
              <a:gd name="connsiteY51" fmla="*/ 208845 h 269653"/>
              <a:gd name="connsiteX52" fmla="*/ 540777 w 605637"/>
              <a:gd name="connsiteY52" fmla="*/ 185812 h 269653"/>
              <a:gd name="connsiteX53" fmla="*/ 540777 w 605637"/>
              <a:gd name="connsiteY53" fmla="*/ 200553 h 269653"/>
              <a:gd name="connsiteX54" fmla="*/ 545387 w 605637"/>
              <a:gd name="connsiteY54" fmla="*/ 202396 h 269653"/>
              <a:gd name="connsiteX55" fmla="*/ 555990 w 605637"/>
              <a:gd name="connsiteY55" fmla="*/ 191800 h 269653"/>
              <a:gd name="connsiteX56" fmla="*/ 540777 w 605637"/>
              <a:gd name="connsiteY56" fmla="*/ 185812 h 269653"/>
              <a:gd name="connsiteX57" fmla="*/ 532018 w 605637"/>
              <a:gd name="connsiteY57" fmla="*/ 185812 h 269653"/>
              <a:gd name="connsiteX58" fmla="*/ 516805 w 605637"/>
              <a:gd name="connsiteY58" fmla="*/ 191800 h 269653"/>
              <a:gd name="connsiteX59" fmla="*/ 527408 w 605637"/>
              <a:gd name="connsiteY59" fmla="*/ 202396 h 269653"/>
              <a:gd name="connsiteX60" fmla="*/ 532018 w 605637"/>
              <a:gd name="connsiteY60" fmla="*/ 200553 h 269653"/>
              <a:gd name="connsiteX61" fmla="*/ 112933 w 605637"/>
              <a:gd name="connsiteY61" fmla="*/ 185812 h 269653"/>
              <a:gd name="connsiteX62" fmla="*/ 112933 w 605637"/>
              <a:gd name="connsiteY62" fmla="*/ 200553 h 269653"/>
              <a:gd name="connsiteX63" fmla="*/ 117544 w 605637"/>
              <a:gd name="connsiteY63" fmla="*/ 202396 h 269653"/>
              <a:gd name="connsiteX64" fmla="*/ 127687 w 605637"/>
              <a:gd name="connsiteY64" fmla="*/ 191800 h 269653"/>
              <a:gd name="connsiteX65" fmla="*/ 112933 w 605637"/>
              <a:gd name="connsiteY65" fmla="*/ 185812 h 269653"/>
              <a:gd name="connsiteX66" fmla="*/ 103712 w 605637"/>
              <a:gd name="connsiteY66" fmla="*/ 185812 h 269653"/>
              <a:gd name="connsiteX67" fmla="*/ 88496 w 605637"/>
              <a:gd name="connsiteY67" fmla="*/ 191800 h 269653"/>
              <a:gd name="connsiteX68" fmla="*/ 99101 w 605637"/>
              <a:gd name="connsiteY68" fmla="*/ 202396 h 269653"/>
              <a:gd name="connsiteX69" fmla="*/ 103712 w 605637"/>
              <a:gd name="connsiteY69" fmla="*/ 200553 h 269653"/>
              <a:gd name="connsiteX70" fmla="*/ 536167 w 605637"/>
              <a:gd name="connsiteY70" fmla="*/ 166003 h 269653"/>
              <a:gd name="connsiteX71" fmla="*/ 588259 w 605637"/>
              <a:gd name="connsiteY71" fmla="*/ 217598 h 269653"/>
              <a:gd name="connsiteX72" fmla="*/ 587798 w 605637"/>
              <a:gd name="connsiteY72" fmla="*/ 222204 h 269653"/>
              <a:gd name="connsiteX73" fmla="*/ 536167 w 605637"/>
              <a:gd name="connsiteY73" fmla="*/ 269653 h 269653"/>
              <a:gd name="connsiteX74" fmla="*/ 484996 w 605637"/>
              <a:gd name="connsiteY74" fmla="*/ 224047 h 269653"/>
              <a:gd name="connsiteX75" fmla="*/ 484535 w 605637"/>
              <a:gd name="connsiteY75" fmla="*/ 217598 h 269653"/>
              <a:gd name="connsiteX76" fmla="*/ 536167 w 605637"/>
              <a:gd name="connsiteY76" fmla="*/ 166003 h 269653"/>
              <a:gd name="connsiteX77" fmla="*/ 108322 w 605637"/>
              <a:gd name="connsiteY77" fmla="*/ 166003 h 269653"/>
              <a:gd name="connsiteX78" fmla="*/ 159962 w 605637"/>
              <a:gd name="connsiteY78" fmla="*/ 217598 h 269653"/>
              <a:gd name="connsiteX79" fmla="*/ 159962 w 605637"/>
              <a:gd name="connsiteY79" fmla="*/ 222204 h 269653"/>
              <a:gd name="connsiteX80" fmla="*/ 108322 w 605637"/>
              <a:gd name="connsiteY80" fmla="*/ 269653 h 269653"/>
              <a:gd name="connsiteX81" fmla="*/ 57143 w 605637"/>
              <a:gd name="connsiteY81" fmla="*/ 224047 h 269653"/>
              <a:gd name="connsiteX82" fmla="*/ 56682 w 605637"/>
              <a:gd name="connsiteY82" fmla="*/ 217598 h 269653"/>
              <a:gd name="connsiteX83" fmla="*/ 108322 w 605637"/>
              <a:gd name="connsiteY83" fmla="*/ 166003 h 269653"/>
              <a:gd name="connsiteX84" fmla="*/ 422276 w 605637"/>
              <a:gd name="connsiteY84" fmla="*/ 20078 h 269653"/>
              <a:gd name="connsiteX85" fmla="*/ 430114 w 605637"/>
              <a:gd name="connsiteY85" fmla="*/ 87769 h 269653"/>
              <a:gd name="connsiteX86" fmla="*/ 491894 w 605637"/>
              <a:gd name="connsiteY86" fmla="*/ 77178 h 269653"/>
              <a:gd name="connsiteX87" fmla="*/ 515868 w 605637"/>
              <a:gd name="connsiteY87" fmla="*/ 39879 h 269653"/>
              <a:gd name="connsiteX88" fmla="*/ 422276 w 605637"/>
              <a:gd name="connsiteY88" fmla="*/ 20078 h 269653"/>
              <a:gd name="connsiteX89" fmla="*/ 384009 w 605637"/>
              <a:gd name="connsiteY89" fmla="*/ 20078 h 269653"/>
              <a:gd name="connsiteX90" fmla="*/ 219877 w 605637"/>
              <a:gd name="connsiteY90" fmla="*/ 62903 h 269653"/>
              <a:gd name="connsiteX91" fmla="*/ 214805 w 605637"/>
              <a:gd name="connsiteY91" fmla="*/ 77639 h 269653"/>
              <a:gd name="connsiteX92" fmla="*/ 216649 w 605637"/>
              <a:gd name="connsiteY92" fmla="*/ 104347 h 269653"/>
              <a:gd name="connsiteX93" fmla="*/ 385853 w 605637"/>
              <a:gd name="connsiteY93" fmla="*/ 91914 h 269653"/>
              <a:gd name="connsiteX94" fmla="*/ 394613 w 605637"/>
              <a:gd name="connsiteY94" fmla="*/ 20078 h 269653"/>
              <a:gd name="connsiteX95" fmla="*/ 449939 w 605637"/>
              <a:gd name="connsiteY95" fmla="*/ 1658 h 269653"/>
              <a:gd name="connsiteX96" fmla="*/ 533849 w 605637"/>
              <a:gd name="connsiteY96" fmla="*/ 23301 h 269653"/>
              <a:gd name="connsiteX97" fmla="*/ 585025 w 605637"/>
              <a:gd name="connsiteY97" fmla="*/ 98361 h 269653"/>
              <a:gd name="connsiteX98" fmla="*/ 584564 w 605637"/>
              <a:gd name="connsiteY98" fmla="*/ 130134 h 269653"/>
              <a:gd name="connsiteX99" fmla="*/ 605311 w 605637"/>
              <a:gd name="connsiteY99" fmla="*/ 179407 h 269653"/>
              <a:gd name="connsiteX100" fmla="*/ 599779 w 605637"/>
              <a:gd name="connsiteY100" fmla="*/ 208418 h 269653"/>
              <a:gd name="connsiteX101" fmla="*/ 536154 w 605637"/>
              <a:gd name="connsiteY101" fmla="*/ 153619 h 269653"/>
              <a:gd name="connsiteX102" fmla="*/ 472069 w 605637"/>
              <a:gd name="connsiteY102" fmla="*/ 217627 h 269653"/>
              <a:gd name="connsiteX103" fmla="*/ 472069 w 605637"/>
              <a:gd name="connsiteY103" fmla="*/ 222232 h 269653"/>
              <a:gd name="connsiteX104" fmla="*/ 171467 w 605637"/>
              <a:gd name="connsiteY104" fmla="*/ 226837 h 269653"/>
              <a:gd name="connsiteX105" fmla="*/ 172389 w 605637"/>
              <a:gd name="connsiteY105" fmla="*/ 223153 h 269653"/>
              <a:gd name="connsiteX106" fmla="*/ 172389 w 605637"/>
              <a:gd name="connsiteY106" fmla="*/ 217627 h 269653"/>
              <a:gd name="connsiteX107" fmla="*/ 108303 w 605637"/>
              <a:gd name="connsiteY107" fmla="*/ 153619 h 269653"/>
              <a:gd name="connsiteX108" fmla="*/ 44218 w 605637"/>
              <a:gd name="connsiteY108" fmla="*/ 217627 h 269653"/>
              <a:gd name="connsiteX109" fmla="*/ 44679 w 605637"/>
              <a:gd name="connsiteY109" fmla="*/ 225916 h 269653"/>
              <a:gd name="connsiteX110" fmla="*/ 45140 w 605637"/>
              <a:gd name="connsiteY110" fmla="*/ 229140 h 269653"/>
              <a:gd name="connsiteX111" fmla="*/ 3646 w 605637"/>
              <a:gd name="connsiteY111" fmla="*/ 229600 h 269653"/>
              <a:gd name="connsiteX112" fmla="*/ 7795 w 605637"/>
              <a:gd name="connsiteY112" fmla="*/ 164671 h 269653"/>
              <a:gd name="connsiteX113" fmla="*/ 58049 w 605637"/>
              <a:gd name="connsiteY113" fmla="*/ 117701 h 269653"/>
              <a:gd name="connsiteX114" fmla="*/ 128128 w 605637"/>
              <a:gd name="connsiteY114" fmla="*/ 88230 h 269653"/>
              <a:gd name="connsiteX115" fmla="*/ 276124 w 605637"/>
              <a:gd name="connsiteY115" fmla="*/ 15933 h 269653"/>
              <a:gd name="connsiteX116" fmla="*/ 449939 w 605637"/>
              <a:gd name="connsiteY116" fmla="*/ 1658 h 26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</a:cxnLst>
            <a:rect l="l" t="t" r="r" b="b"/>
            <a:pathLst>
              <a:path w="605637" h="269653">
                <a:moveTo>
                  <a:pt x="545387" y="233260"/>
                </a:moveTo>
                <a:cubicBezTo>
                  <a:pt x="544004" y="233721"/>
                  <a:pt x="542160" y="234642"/>
                  <a:pt x="540777" y="235103"/>
                </a:cubicBezTo>
                <a:lnTo>
                  <a:pt x="540777" y="249844"/>
                </a:lnTo>
                <a:cubicBezTo>
                  <a:pt x="546309" y="248923"/>
                  <a:pt x="551380" y="247080"/>
                  <a:pt x="555990" y="243395"/>
                </a:cubicBezTo>
                <a:close/>
                <a:moveTo>
                  <a:pt x="527408" y="233260"/>
                </a:moveTo>
                <a:lnTo>
                  <a:pt x="516805" y="243395"/>
                </a:lnTo>
                <a:cubicBezTo>
                  <a:pt x="520954" y="247080"/>
                  <a:pt x="526025" y="248923"/>
                  <a:pt x="532018" y="249844"/>
                </a:cubicBezTo>
                <a:lnTo>
                  <a:pt x="532018" y="235103"/>
                </a:lnTo>
                <a:cubicBezTo>
                  <a:pt x="530174" y="234642"/>
                  <a:pt x="528791" y="233721"/>
                  <a:pt x="527408" y="233260"/>
                </a:cubicBezTo>
                <a:close/>
                <a:moveTo>
                  <a:pt x="117083" y="233260"/>
                </a:moveTo>
                <a:cubicBezTo>
                  <a:pt x="115699" y="233721"/>
                  <a:pt x="114316" y="234642"/>
                  <a:pt x="112933" y="235103"/>
                </a:cubicBezTo>
                <a:lnTo>
                  <a:pt x="112933" y="249844"/>
                </a:lnTo>
                <a:cubicBezTo>
                  <a:pt x="118466" y="248923"/>
                  <a:pt x="123538" y="247080"/>
                  <a:pt x="127687" y="243395"/>
                </a:cubicBezTo>
                <a:close/>
                <a:moveTo>
                  <a:pt x="99101" y="233260"/>
                </a:moveTo>
                <a:lnTo>
                  <a:pt x="88957" y="243395"/>
                </a:lnTo>
                <a:cubicBezTo>
                  <a:pt x="93107" y="247080"/>
                  <a:pt x="98179" y="248923"/>
                  <a:pt x="103712" y="249844"/>
                </a:cubicBezTo>
                <a:lnTo>
                  <a:pt x="103712" y="235103"/>
                </a:lnTo>
                <a:cubicBezTo>
                  <a:pt x="102328" y="234642"/>
                  <a:pt x="100484" y="233721"/>
                  <a:pt x="99101" y="233260"/>
                </a:cubicBezTo>
                <a:close/>
                <a:moveTo>
                  <a:pt x="553685" y="222204"/>
                </a:moveTo>
                <a:cubicBezTo>
                  <a:pt x="553224" y="224047"/>
                  <a:pt x="552302" y="225429"/>
                  <a:pt x="551380" y="226811"/>
                </a:cubicBezTo>
                <a:lnTo>
                  <a:pt x="561982" y="237406"/>
                </a:lnTo>
                <a:cubicBezTo>
                  <a:pt x="565670" y="233260"/>
                  <a:pt x="567514" y="227732"/>
                  <a:pt x="568436" y="222204"/>
                </a:cubicBezTo>
                <a:close/>
                <a:moveTo>
                  <a:pt x="503897" y="222204"/>
                </a:moveTo>
                <a:cubicBezTo>
                  <a:pt x="504819" y="227732"/>
                  <a:pt x="507124" y="233260"/>
                  <a:pt x="510351" y="237406"/>
                </a:cubicBezTo>
                <a:lnTo>
                  <a:pt x="520954" y="226811"/>
                </a:lnTo>
                <a:cubicBezTo>
                  <a:pt x="520032" y="225429"/>
                  <a:pt x="519571" y="224047"/>
                  <a:pt x="519110" y="222204"/>
                </a:cubicBezTo>
                <a:close/>
                <a:moveTo>
                  <a:pt x="125382" y="222204"/>
                </a:moveTo>
                <a:cubicBezTo>
                  <a:pt x="124921" y="224047"/>
                  <a:pt x="124460" y="225429"/>
                  <a:pt x="123538" y="226811"/>
                </a:cubicBezTo>
                <a:lnTo>
                  <a:pt x="134142" y="237406"/>
                </a:lnTo>
                <a:cubicBezTo>
                  <a:pt x="137370" y="233260"/>
                  <a:pt x="139675" y="227732"/>
                  <a:pt x="140597" y="222204"/>
                </a:cubicBezTo>
                <a:close/>
                <a:moveTo>
                  <a:pt x="76047" y="222204"/>
                </a:moveTo>
                <a:cubicBezTo>
                  <a:pt x="76969" y="227732"/>
                  <a:pt x="79275" y="233260"/>
                  <a:pt x="82502" y="237406"/>
                </a:cubicBezTo>
                <a:lnTo>
                  <a:pt x="93107" y="226811"/>
                </a:lnTo>
                <a:cubicBezTo>
                  <a:pt x="92185" y="225429"/>
                  <a:pt x="91724" y="224047"/>
                  <a:pt x="91263" y="222204"/>
                </a:cubicBezTo>
                <a:close/>
                <a:moveTo>
                  <a:pt x="561982" y="198250"/>
                </a:moveTo>
                <a:lnTo>
                  <a:pt x="551841" y="208845"/>
                </a:lnTo>
                <a:cubicBezTo>
                  <a:pt x="552302" y="210227"/>
                  <a:pt x="553224" y="211609"/>
                  <a:pt x="553685" y="213452"/>
                </a:cubicBezTo>
                <a:lnTo>
                  <a:pt x="568436" y="213452"/>
                </a:lnTo>
                <a:cubicBezTo>
                  <a:pt x="567514" y="207924"/>
                  <a:pt x="565670" y="202396"/>
                  <a:pt x="561982" y="198250"/>
                </a:cubicBezTo>
                <a:close/>
                <a:moveTo>
                  <a:pt x="510351" y="198250"/>
                </a:moveTo>
                <a:cubicBezTo>
                  <a:pt x="507124" y="202396"/>
                  <a:pt x="504819" y="207924"/>
                  <a:pt x="504358" y="213452"/>
                </a:cubicBezTo>
                <a:lnTo>
                  <a:pt x="519110" y="213452"/>
                </a:lnTo>
                <a:cubicBezTo>
                  <a:pt x="519571" y="211609"/>
                  <a:pt x="520032" y="210227"/>
                  <a:pt x="520954" y="208845"/>
                </a:cubicBezTo>
                <a:close/>
                <a:moveTo>
                  <a:pt x="134142" y="198250"/>
                </a:moveTo>
                <a:lnTo>
                  <a:pt x="123538" y="208845"/>
                </a:lnTo>
                <a:cubicBezTo>
                  <a:pt x="124460" y="210227"/>
                  <a:pt x="124921" y="211609"/>
                  <a:pt x="125382" y="213452"/>
                </a:cubicBezTo>
                <a:lnTo>
                  <a:pt x="140597" y="213452"/>
                </a:lnTo>
                <a:cubicBezTo>
                  <a:pt x="139675" y="207924"/>
                  <a:pt x="137370" y="202396"/>
                  <a:pt x="134142" y="198250"/>
                </a:cubicBezTo>
                <a:close/>
                <a:moveTo>
                  <a:pt x="82502" y="198250"/>
                </a:moveTo>
                <a:cubicBezTo>
                  <a:pt x="79275" y="202396"/>
                  <a:pt x="76969" y="207924"/>
                  <a:pt x="76047" y="213452"/>
                </a:cubicBezTo>
                <a:lnTo>
                  <a:pt x="91263" y="213452"/>
                </a:lnTo>
                <a:cubicBezTo>
                  <a:pt x="91263" y="211609"/>
                  <a:pt x="92185" y="210227"/>
                  <a:pt x="93107" y="208845"/>
                </a:cubicBezTo>
                <a:close/>
                <a:moveTo>
                  <a:pt x="540777" y="185812"/>
                </a:moveTo>
                <a:lnTo>
                  <a:pt x="540777" y="200553"/>
                </a:lnTo>
                <a:cubicBezTo>
                  <a:pt x="542621" y="201014"/>
                  <a:pt x="544004" y="201474"/>
                  <a:pt x="545387" y="202396"/>
                </a:cubicBezTo>
                <a:lnTo>
                  <a:pt x="555990" y="191800"/>
                </a:lnTo>
                <a:cubicBezTo>
                  <a:pt x="551380" y="188576"/>
                  <a:pt x="546309" y="186272"/>
                  <a:pt x="540777" y="185812"/>
                </a:cubicBezTo>
                <a:close/>
                <a:moveTo>
                  <a:pt x="532018" y="185812"/>
                </a:moveTo>
                <a:cubicBezTo>
                  <a:pt x="526025" y="186272"/>
                  <a:pt x="520954" y="188576"/>
                  <a:pt x="516805" y="191800"/>
                </a:cubicBezTo>
                <a:lnTo>
                  <a:pt x="527408" y="202396"/>
                </a:lnTo>
                <a:cubicBezTo>
                  <a:pt x="528791" y="201474"/>
                  <a:pt x="530174" y="201014"/>
                  <a:pt x="532018" y="200553"/>
                </a:cubicBezTo>
                <a:close/>
                <a:moveTo>
                  <a:pt x="112933" y="185812"/>
                </a:moveTo>
                <a:lnTo>
                  <a:pt x="112933" y="200553"/>
                </a:lnTo>
                <a:cubicBezTo>
                  <a:pt x="114316" y="201014"/>
                  <a:pt x="115699" y="201474"/>
                  <a:pt x="117544" y="202396"/>
                </a:cubicBezTo>
                <a:lnTo>
                  <a:pt x="127687" y="191800"/>
                </a:lnTo>
                <a:cubicBezTo>
                  <a:pt x="123538" y="188576"/>
                  <a:pt x="118466" y="186272"/>
                  <a:pt x="112933" y="185812"/>
                </a:cubicBezTo>
                <a:close/>
                <a:moveTo>
                  <a:pt x="103712" y="185812"/>
                </a:moveTo>
                <a:cubicBezTo>
                  <a:pt x="98179" y="186272"/>
                  <a:pt x="93107" y="188576"/>
                  <a:pt x="88496" y="191800"/>
                </a:cubicBezTo>
                <a:lnTo>
                  <a:pt x="99101" y="202396"/>
                </a:lnTo>
                <a:cubicBezTo>
                  <a:pt x="100484" y="201474"/>
                  <a:pt x="102328" y="201014"/>
                  <a:pt x="103712" y="200553"/>
                </a:cubicBezTo>
                <a:close/>
                <a:moveTo>
                  <a:pt x="536167" y="166003"/>
                </a:moveTo>
                <a:cubicBezTo>
                  <a:pt x="564748" y="166003"/>
                  <a:pt x="588259" y="189036"/>
                  <a:pt x="588259" y="217598"/>
                </a:cubicBezTo>
                <a:cubicBezTo>
                  <a:pt x="588259" y="218980"/>
                  <a:pt x="587798" y="220822"/>
                  <a:pt x="587798" y="222204"/>
                </a:cubicBezTo>
                <a:cubicBezTo>
                  <a:pt x="585493" y="248462"/>
                  <a:pt x="563365" y="269653"/>
                  <a:pt x="536167" y="269653"/>
                </a:cubicBezTo>
                <a:cubicBezTo>
                  <a:pt x="509890" y="269653"/>
                  <a:pt x="488223" y="249844"/>
                  <a:pt x="484996" y="224047"/>
                </a:cubicBezTo>
                <a:cubicBezTo>
                  <a:pt x="484535" y="222204"/>
                  <a:pt x="484535" y="219901"/>
                  <a:pt x="484535" y="217598"/>
                </a:cubicBezTo>
                <a:cubicBezTo>
                  <a:pt x="484535" y="189036"/>
                  <a:pt x="507585" y="166003"/>
                  <a:pt x="536167" y="166003"/>
                </a:cubicBezTo>
                <a:close/>
                <a:moveTo>
                  <a:pt x="108322" y="166003"/>
                </a:moveTo>
                <a:cubicBezTo>
                  <a:pt x="136909" y="166003"/>
                  <a:pt x="159962" y="189036"/>
                  <a:pt x="159962" y="217598"/>
                </a:cubicBezTo>
                <a:cubicBezTo>
                  <a:pt x="159962" y="218980"/>
                  <a:pt x="159962" y="220822"/>
                  <a:pt x="159962" y="222204"/>
                </a:cubicBezTo>
                <a:cubicBezTo>
                  <a:pt x="157657" y="248462"/>
                  <a:pt x="135525" y="269653"/>
                  <a:pt x="108322" y="269653"/>
                </a:cubicBezTo>
                <a:cubicBezTo>
                  <a:pt x="82041" y="269653"/>
                  <a:pt x="60371" y="249844"/>
                  <a:pt x="57143" y="224047"/>
                </a:cubicBezTo>
                <a:cubicBezTo>
                  <a:pt x="56682" y="222204"/>
                  <a:pt x="56682" y="219901"/>
                  <a:pt x="56682" y="217598"/>
                </a:cubicBezTo>
                <a:cubicBezTo>
                  <a:pt x="56682" y="189036"/>
                  <a:pt x="79736" y="166003"/>
                  <a:pt x="108322" y="166003"/>
                </a:cubicBezTo>
                <a:close/>
                <a:moveTo>
                  <a:pt x="422276" y="20078"/>
                </a:moveTo>
                <a:lnTo>
                  <a:pt x="430114" y="87769"/>
                </a:lnTo>
                <a:cubicBezTo>
                  <a:pt x="463309" y="84086"/>
                  <a:pt x="480829" y="82244"/>
                  <a:pt x="491894" y="77178"/>
                </a:cubicBezTo>
                <a:cubicBezTo>
                  <a:pt x="506186" y="70731"/>
                  <a:pt x="518634" y="49088"/>
                  <a:pt x="515868" y="39879"/>
                </a:cubicBezTo>
                <a:cubicBezTo>
                  <a:pt x="512180" y="24682"/>
                  <a:pt x="466075" y="20999"/>
                  <a:pt x="422276" y="20078"/>
                </a:cubicBezTo>
                <a:close/>
                <a:moveTo>
                  <a:pt x="384009" y="20078"/>
                </a:moveTo>
                <a:cubicBezTo>
                  <a:pt x="309781" y="20078"/>
                  <a:pt x="279352" y="31129"/>
                  <a:pt x="219877" y="62903"/>
                </a:cubicBezTo>
                <a:lnTo>
                  <a:pt x="214805" y="77639"/>
                </a:lnTo>
                <a:cubicBezTo>
                  <a:pt x="214805" y="77639"/>
                  <a:pt x="224026" y="89611"/>
                  <a:pt x="216649" y="104347"/>
                </a:cubicBezTo>
                <a:cubicBezTo>
                  <a:pt x="216649" y="104347"/>
                  <a:pt x="308397" y="98821"/>
                  <a:pt x="385853" y="91914"/>
                </a:cubicBezTo>
                <a:lnTo>
                  <a:pt x="394613" y="20078"/>
                </a:lnTo>
                <a:close/>
                <a:moveTo>
                  <a:pt x="449939" y="1658"/>
                </a:moveTo>
                <a:cubicBezTo>
                  <a:pt x="503420" y="4421"/>
                  <a:pt x="516329" y="12249"/>
                  <a:pt x="533849" y="23301"/>
                </a:cubicBezTo>
                <a:cubicBezTo>
                  <a:pt x="558284" y="38958"/>
                  <a:pt x="582259" y="84546"/>
                  <a:pt x="585025" y="98361"/>
                </a:cubicBezTo>
                <a:cubicBezTo>
                  <a:pt x="587791" y="112636"/>
                  <a:pt x="583181" y="120464"/>
                  <a:pt x="584564" y="130134"/>
                </a:cubicBezTo>
                <a:cubicBezTo>
                  <a:pt x="585486" y="139805"/>
                  <a:pt x="603006" y="159606"/>
                  <a:pt x="605311" y="179407"/>
                </a:cubicBezTo>
                <a:cubicBezTo>
                  <a:pt x="606694" y="189998"/>
                  <a:pt x="603467" y="200589"/>
                  <a:pt x="599779" y="208418"/>
                </a:cubicBezTo>
                <a:cubicBezTo>
                  <a:pt x="595168" y="177565"/>
                  <a:pt x="568427" y="153619"/>
                  <a:pt x="536154" y="153619"/>
                </a:cubicBezTo>
                <a:cubicBezTo>
                  <a:pt x="500654" y="153619"/>
                  <a:pt x="472069" y="182630"/>
                  <a:pt x="472069" y="217627"/>
                </a:cubicBezTo>
                <a:cubicBezTo>
                  <a:pt x="472069" y="219009"/>
                  <a:pt x="472069" y="220851"/>
                  <a:pt x="472069" y="222232"/>
                </a:cubicBezTo>
                <a:lnTo>
                  <a:pt x="171467" y="226837"/>
                </a:lnTo>
                <a:cubicBezTo>
                  <a:pt x="171928" y="225916"/>
                  <a:pt x="171928" y="224535"/>
                  <a:pt x="172389" y="223153"/>
                </a:cubicBezTo>
                <a:cubicBezTo>
                  <a:pt x="172389" y="221311"/>
                  <a:pt x="172389" y="219469"/>
                  <a:pt x="172389" y="217627"/>
                </a:cubicBezTo>
                <a:cubicBezTo>
                  <a:pt x="172389" y="182630"/>
                  <a:pt x="143804" y="153619"/>
                  <a:pt x="108303" y="153619"/>
                </a:cubicBezTo>
                <a:cubicBezTo>
                  <a:pt x="72803" y="153619"/>
                  <a:pt x="44218" y="182630"/>
                  <a:pt x="44218" y="217627"/>
                </a:cubicBezTo>
                <a:cubicBezTo>
                  <a:pt x="44218" y="220390"/>
                  <a:pt x="44218" y="222693"/>
                  <a:pt x="44679" y="225916"/>
                </a:cubicBezTo>
                <a:cubicBezTo>
                  <a:pt x="44679" y="226837"/>
                  <a:pt x="45140" y="227758"/>
                  <a:pt x="45140" y="229140"/>
                </a:cubicBezTo>
                <a:lnTo>
                  <a:pt x="3646" y="229600"/>
                </a:lnTo>
                <a:cubicBezTo>
                  <a:pt x="-3731" y="200589"/>
                  <a:pt x="1341" y="180328"/>
                  <a:pt x="7795" y="164671"/>
                </a:cubicBezTo>
                <a:cubicBezTo>
                  <a:pt x="14250" y="148554"/>
                  <a:pt x="31309" y="127372"/>
                  <a:pt x="58049" y="117701"/>
                </a:cubicBezTo>
                <a:cubicBezTo>
                  <a:pt x="81102" y="109412"/>
                  <a:pt x="94472" y="106650"/>
                  <a:pt x="128128" y="88230"/>
                </a:cubicBezTo>
                <a:cubicBezTo>
                  <a:pt x="156252" y="72573"/>
                  <a:pt x="248922" y="24222"/>
                  <a:pt x="276124" y="15933"/>
                </a:cubicBezTo>
                <a:cubicBezTo>
                  <a:pt x="321768" y="2119"/>
                  <a:pt x="373866" y="-2947"/>
                  <a:pt x="449939" y="16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302656" y="1637866"/>
            <a:ext cx="2351238" cy="1343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需求：界面友好、随时随地学习、快速提交训练视频、获得清晰的智能反馈与个人进度报告</a:t>
            </a:r>
          </a:p>
        </p:txBody>
      </p:sp>
      <p:sp>
        <p:nvSpPr>
          <p:cNvPr id="33" name="矩形 32"/>
          <p:cNvSpPr/>
          <p:nvPr/>
        </p:nvSpPr>
        <p:spPr>
          <a:xfrm>
            <a:off x="635091" y="1289941"/>
            <a:ext cx="2132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核心用户：学生</a:t>
            </a:r>
          </a:p>
        </p:txBody>
      </p:sp>
      <p:sp>
        <p:nvSpPr>
          <p:cNvPr id="38" name="矩形 37"/>
          <p:cNvSpPr/>
          <p:nvPr/>
        </p:nvSpPr>
        <p:spPr>
          <a:xfrm>
            <a:off x="164708" y="4896496"/>
            <a:ext cx="2459795" cy="1023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需要教学效果量化数据（提交率、动作标准度等）用于教学评估与改革</a:t>
            </a:r>
          </a:p>
        </p:txBody>
      </p:sp>
      <p:sp>
        <p:nvSpPr>
          <p:cNvPr id="39" name="矩形 38"/>
          <p:cNvSpPr/>
          <p:nvPr/>
        </p:nvSpPr>
        <p:spPr>
          <a:xfrm>
            <a:off x="453686" y="4256418"/>
            <a:ext cx="2332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次要利益相关者：</a:t>
            </a:r>
            <a:endParaRPr lang="en-US" altLang="zh-CN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/>
            <a:r>
              <a:rPr lang="zh-CN" altLang="en-US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学校体育部门</a:t>
            </a:r>
          </a:p>
        </p:txBody>
      </p:sp>
      <p:sp>
        <p:nvSpPr>
          <p:cNvPr id="41" name="矩形 40"/>
          <p:cNvSpPr/>
          <p:nvPr/>
        </p:nvSpPr>
        <p:spPr>
          <a:xfrm>
            <a:off x="9423975" y="1748224"/>
            <a:ext cx="2293407" cy="1343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需求：高效管理多班级、批量发布资源、一键查看学生训练数据、数据可视化支持教学决策</a:t>
            </a:r>
          </a:p>
        </p:txBody>
      </p:sp>
      <p:sp>
        <p:nvSpPr>
          <p:cNvPr id="42" name="矩形 41"/>
          <p:cNvSpPr/>
          <p:nvPr/>
        </p:nvSpPr>
        <p:spPr>
          <a:xfrm>
            <a:off x="9431359" y="1382944"/>
            <a:ext cx="2382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核心用户：体育教师</a:t>
            </a:r>
          </a:p>
        </p:txBody>
      </p:sp>
      <p:sp>
        <p:nvSpPr>
          <p:cNvPr id="47" name="矩形 46"/>
          <p:cNvSpPr/>
          <p:nvPr/>
        </p:nvSpPr>
        <p:spPr>
          <a:xfrm>
            <a:off x="9380032" y="4881123"/>
            <a:ext cx="2459795" cy="1023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rgbClr val="5C5A5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要求平台支持统一身份认证、符合数据安全规范、易于与现有系统对接</a:t>
            </a:r>
          </a:p>
        </p:txBody>
      </p:sp>
      <p:sp>
        <p:nvSpPr>
          <p:cNvPr id="48" name="矩形 47"/>
          <p:cNvSpPr/>
          <p:nvPr/>
        </p:nvSpPr>
        <p:spPr>
          <a:xfrm>
            <a:off x="9375714" y="4234792"/>
            <a:ext cx="1921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次要利益相关者：学校 </a:t>
            </a:r>
            <a:r>
              <a:rPr lang="en-US" altLang="zh-CN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IT </a:t>
            </a:r>
            <a:r>
              <a:rPr lang="zh-CN" altLang="en-US" dirty="0">
                <a:solidFill>
                  <a:srgbClr val="98856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部门</a:t>
            </a:r>
          </a:p>
        </p:txBody>
      </p:sp>
      <p:pic>
        <p:nvPicPr>
          <p:cNvPr id="2" name="图片 1" descr="无背景logo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072370" y="76200"/>
            <a:ext cx="1689735" cy="85852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5DF33614-015B-4B05-A8FD-CEFF29695EE7}"/>
              </a:ext>
            </a:extLst>
          </p:cNvPr>
          <p:cNvPicPr/>
          <p:nvPr/>
        </p:nvPicPr>
        <p:blipFill rotWithShape="1">
          <a:blip r:embed="rId4"/>
          <a:srcRect r="3335"/>
          <a:stretch/>
        </p:blipFill>
        <p:spPr>
          <a:xfrm>
            <a:off x="3647194" y="2241630"/>
            <a:ext cx="4770373" cy="257169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用户故事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用户调研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|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用户故事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13" name="圆: 空心 2"/>
          <p:cNvSpPr/>
          <p:nvPr/>
        </p:nvSpPr>
        <p:spPr>
          <a:xfrm>
            <a:off x="2763861" y="5118055"/>
            <a:ext cx="1108629" cy="1108629"/>
          </a:xfrm>
          <a:prstGeom prst="donut">
            <a:avLst>
              <a:gd name="adj" fmla="val 11591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25F2C7AB-C790-A31C-15A7-E8F24CDF1B2E}"/>
              </a:ext>
            </a:extLst>
          </p:cNvPr>
          <p:cNvSpPr/>
          <p:nvPr/>
        </p:nvSpPr>
        <p:spPr>
          <a:xfrm>
            <a:off x="1370499" y="1333546"/>
            <a:ext cx="602736" cy="602736"/>
          </a:xfrm>
          <a:prstGeom prst="ellipse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A3512FFF-9889-8951-A2D2-B0B72EACA79A}"/>
              </a:ext>
            </a:extLst>
          </p:cNvPr>
          <p:cNvSpPr/>
          <p:nvPr/>
        </p:nvSpPr>
        <p:spPr>
          <a:xfrm>
            <a:off x="1370500" y="3551412"/>
            <a:ext cx="602736" cy="602736"/>
          </a:xfrm>
          <a:prstGeom prst="ellipse">
            <a:avLst/>
          </a:prstGeom>
          <a:solidFill>
            <a:srgbClr val="D0C7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516FA013-649C-E550-88AB-4D08CC89372B}"/>
              </a:ext>
            </a:extLst>
          </p:cNvPr>
          <p:cNvSpPr/>
          <p:nvPr/>
        </p:nvSpPr>
        <p:spPr>
          <a:xfrm>
            <a:off x="1370500" y="2384004"/>
            <a:ext cx="602736" cy="602736"/>
          </a:xfrm>
          <a:prstGeom prst="ellipse">
            <a:avLst/>
          </a:prstGeom>
          <a:solidFill>
            <a:srgbClr val="B8A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36F19DA4-8FDA-BE66-8273-ACE38CF46F0E}"/>
              </a:ext>
            </a:extLst>
          </p:cNvPr>
          <p:cNvSpPr/>
          <p:nvPr/>
        </p:nvSpPr>
        <p:spPr>
          <a:xfrm>
            <a:off x="1373908" y="4873426"/>
            <a:ext cx="602736" cy="602736"/>
          </a:xfrm>
          <a:prstGeom prst="ellipse">
            <a:avLst/>
          </a:prstGeom>
          <a:solidFill>
            <a:srgbClr val="E1DB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business-bars-graphic_70650">
            <a:extLst>
              <a:ext uri="{FF2B5EF4-FFF2-40B4-BE49-F238E27FC236}">
                <a16:creationId xmlns:a16="http://schemas.microsoft.com/office/drawing/2014/main" id="{C230B428-26C1-53F1-9380-9C8A14985D54}"/>
              </a:ext>
            </a:extLst>
          </p:cNvPr>
          <p:cNvSpPr>
            <a:spLocks noChangeAspect="1"/>
          </p:cNvSpPr>
          <p:nvPr/>
        </p:nvSpPr>
        <p:spPr bwMode="auto">
          <a:xfrm>
            <a:off x="1542680" y="3728621"/>
            <a:ext cx="258376" cy="309575"/>
          </a:xfrm>
          <a:custGeom>
            <a:avLst/>
            <a:gdLst>
              <a:gd name="connsiteX0" fmla="*/ 485852 w 492308"/>
              <a:gd name="connsiteY0" fmla="*/ 451239 h 589863"/>
              <a:gd name="connsiteX1" fmla="*/ 492308 w 492308"/>
              <a:gd name="connsiteY1" fmla="*/ 497178 h 589863"/>
              <a:gd name="connsiteX2" fmla="*/ 488273 w 492308"/>
              <a:gd name="connsiteY2" fmla="*/ 496373 h 589863"/>
              <a:gd name="connsiteX3" fmla="*/ 475360 w 492308"/>
              <a:gd name="connsiteY3" fmla="*/ 562461 h 589863"/>
              <a:gd name="connsiteX4" fmla="*/ 414024 w 492308"/>
              <a:gd name="connsiteY4" fmla="*/ 589863 h 589863"/>
              <a:gd name="connsiteX5" fmla="*/ 387392 w 492308"/>
              <a:gd name="connsiteY5" fmla="*/ 589863 h 589863"/>
              <a:gd name="connsiteX6" fmla="*/ 233245 w 492308"/>
              <a:gd name="connsiteY6" fmla="*/ 526193 h 589863"/>
              <a:gd name="connsiteX7" fmla="*/ 93626 w 492308"/>
              <a:gd name="connsiteY7" fmla="*/ 485895 h 589863"/>
              <a:gd name="connsiteX8" fmla="*/ 81520 w 492308"/>
              <a:gd name="connsiteY8" fmla="*/ 477030 h 589863"/>
              <a:gd name="connsiteX9" fmla="*/ 91205 w 492308"/>
              <a:gd name="connsiteY9" fmla="*/ 464940 h 589863"/>
              <a:gd name="connsiteX10" fmla="*/ 248579 w 492308"/>
              <a:gd name="connsiteY10" fmla="*/ 511686 h 589863"/>
              <a:gd name="connsiteX11" fmla="*/ 413217 w 492308"/>
              <a:gd name="connsiteY11" fmla="*/ 568102 h 589863"/>
              <a:gd name="connsiteX12" fmla="*/ 458412 w 492308"/>
              <a:gd name="connsiteY12" fmla="*/ 549565 h 589863"/>
              <a:gd name="connsiteX13" fmla="*/ 465675 w 492308"/>
              <a:gd name="connsiteY13" fmla="*/ 492343 h 589863"/>
              <a:gd name="connsiteX14" fmla="*/ 447113 w 492308"/>
              <a:gd name="connsiteY14" fmla="*/ 489119 h 589863"/>
              <a:gd name="connsiteX15" fmla="*/ 453562 w 492308"/>
              <a:gd name="connsiteY15" fmla="*/ 404600 h 589863"/>
              <a:gd name="connsiteX16" fmla="*/ 475336 w 492308"/>
              <a:gd name="connsiteY16" fmla="*/ 434373 h 589863"/>
              <a:gd name="connsiteX17" fmla="*/ 432595 w 492308"/>
              <a:gd name="connsiteY17" fmla="*/ 477021 h 589863"/>
              <a:gd name="connsiteX18" fmla="*/ 403563 w 492308"/>
              <a:gd name="connsiteY18" fmla="*/ 456904 h 589863"/>
              <a:gd name="connsiteX19" fmla="*/ 258279 w 492308"/>
              <a:gd name="connsiteY19" fmla="*/ 178915 h 589863"/>
              <a:gd name="connsiteX20" fmla="*/ 442300 w 492308"/>
              <a:gd name="connsiteY20" fmla="*/ 391628 h 589863"/>
              <a:gd name="connsiteX21" fmla="*/ 388224 w 492308"/>
              <a:gd name="connsiteY21" fmla="*/ 447223 h 589863"/>
              <a:gd name="connsiteX22" fmla="*/ 171919 w 492308"/>
              <a:gd name="connsiteY22" fmla="*/ 263516 h 589863"/>
              <a:gd name="connsiteX23" fmla="*/ 258279 w 492308"/>
              <a:gd name="connsiteY23" fmla="*/ 178915 h 589863"/>
              <a:gd name="connsiteX24" fmla="*/ 119450 w 492308"/>
              <a:gd name="connsiteY24" fmla="*/ 0 h 589863"/>
              <a:gd name="connsiteX25" fmla="*/ 238900 w 492308"/>
              <a:gd name="connsiteY25" fmla="*/ 119255 h 589863"/>
              <a:gd name="connsiteX26" fmla="*/ 119450 w 492308"/>
              <a:gd name="connsiteY26" fmla="*/ 238510 h 589863"/>
              <a:gd name="connsiteX27" fmla="*/ 0 w 492308"/>
              <a:gd name="connsiteY27" fmla="*/ 119255 h 589863"/>
              <a:gd name="connsiteX28" fmla="*/ 119450 w 492308"/>
              <a:gd name="connsiteY28" fmla="*/ 0 h 58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92308" h="589863">
                <a:moveTo>
                  <a:pt x="485852" y="451239"/>
                </a:moveTo>
                <a:lnTo>
                  <a:pt x="492308" y="497178"/>
                </a:lnTo>
                <a:lnTo>
                  <a:pt x="488273" y="496373"/>
                </a:lnTo>
                <a:cubicBezTo>
                  <a:pt x="490694" y="513298"/>
                  <a:pt x="491501" y="540700"/>
                  <a:pt x="475360" y="562461"/>
                </a:cubicBezTo>
                <a:cubicBezTo>
                  <a:pt x="462447" y="579386"/>
                  <a:pt x="442271" y="589057"/>
                  <a:pt x="414024" y="589863"/>
                </a:cubicBezTo>
                <a:cubicBezTo>
                  <a:pt x="404340" y="589863"/>
                  <a:pt x="395462" y="589863"/>
                  <a:pt x="387392" y="589863"/>
                </a:cubicBezTo>
                <a:cubicBezTo>
                  <a:pt x="318792" y="589863"/>
                  <a:pt x="282475" y="580192"/>
                  <a:pt x="233245" y="526193"/>
                </a:cubicBezTo>
                <a:cubicBezTo>
                  <a:pt x="184822" y="474612"/>
                  <a:pt x="95240" y="485895"/>
                  <a:pt x="93626" y="485895"/>
                </a:cubicBezTo>
                <a:cubicBezTo>
                  <a:pt x="87976" y="486701"/>
                  <a:pt x="82327" y="482671"/>
                  <a:pt x="81520" y="477030"/>
                </a:cubicBezTo>
                <a:cubicBezTo>
                  <a:pt x="80713" y="470582"/>
                  <a:pt x="85555" y="465746"/>
                  <a:pt x="91205" y="464940"/>
                </a:cubicBezTo>
                <a:cubicBezTo>
                  <a:pt x="95240" y="464134"/>
                  <a:pt x="192893" y="452045"/>
                  <a:pt x="248579" y="511686"/>
                </a:cubicBezTo>
                <a:cubicBezTo>
                  <a:pt x="297002" y="564073"/>
                  <a:pt x="325249" y="570520"/>
                  <a:pt x="413217" y="568102"/>
                </a:cubicBezTo>
                <a:cubicBezTo>
                  <a:pt x="434200" y="567296"/>
                  <a:pt x="449534" y="561655"/>
                  <a:pt x="458412" y="549565"/>
                </a:cubicBezTo>
                <a:cubicBezTo>
                  <a:pt x="471325" y="531029"/>
                  <a:pt x="468097" y="503626"/>
                  <a:pt x="465675" y="492343"/>
                </a:cubicBezTo>
                <a:lnTo>
                  <a:pt x="447113" y="489119"/>
                </a:lnTo>
                <a:close/>
                <a:moveTo>
                  <a:pt x="453562" y="404600"/>
                </a:moveTo>
                <a:lnTo>
                  <a:pt x="475336" y="434373"/>
                </a:lnTo>
                <a:lnTo>
                  <a:pt x="432595" y="477021"/>
                </a:lnTo>
                <a:lnTo>
                  <a:pt x="403563" y="456904"/>
                </a:lnTo>
                <a:close/>
                <a:moveTo>
                  <a:pt x="258279" y="178915"/>
                </a:moveTo>
                <a:lnTo>
                  <a:pt x="442300" y="391628"/>
                </a:lnTo>
                <a:lnTo>
                  <a:pt x="388224" y="447223"/>
                </a:lnTo>
                <a:lnTo>
                  <a:pt x="171919" y="263516"/>
                </a:lnTo>
                <a:cubicBezTo>
                  <a:pt x="171919" y="263516"/>
                  <a:pt x="230838" y="230482"/>
                  <a:pt x="258279" y="178915"/>
                </a:cubicBezTo>
                <a:close/>
                <a:moveTo>
                  <a:pt x="119450" y="0"/>
                </a:moveTo>
                <a:cubicBezTo>
                  <a:pt x="185420" y="0"/>
                  <a:pt x="238900" y="53392"/>
                  <a:pt x="238900" y="119255"/>
                </a:cubicBezTo>
                <a:cubicBezTo>
                  <a:pt x="238900" y="185118"/>
                  <a:pt x="185420" y="238510"/>
                  <a:pt x="119450" y="238510"/>
                </a:cubicBezTo>
                <a:cubicBezTo>
                  <a:pt x="53480" y="238510"/>
                  <a:pt x="0" y="185118"/>
                  <a:pt x="0" y="119255"/>
                </a:cubicBezTo>
                <a:cubicBezTo>
                  <a:pt x="0" y="53392"/>
                  <a:pt x="53480" y="0"/>
                  <a:pt x="1194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business-bars-graphic_70650">
            <a:extLst>
              <a:ext uri="{FF2B5EF4-FFF2-40B4-BE49-F238E27FC236}">
                <a16:creationId xmlns:a16="http://schemas.microsoft.com/office/drawing/2014/main" id="{101AC769-FE16-5CFF-B812-8E5913002FC9}"/>
              </a:ext>
            </a:extLst>
          </p:cNvPr>
          <p:cNvSpPr>
            <a:spLocks noChangeAspect="1"/>
          </p:cNvSpPr>
          <p:nvPr/>
        </p:nvSpPr>
        <p:spPr bwMode="auto">
          <a:xfrm>
            <a:off x="1561346" y="2518239"/>
            <a:ext cx="221043" cy="309575"/>
          </a:xfrm>
          <a:custGeom>
            <a:avLst/>
            <a:gdLst>
              <a:gd name="connsiteX0" fmla="*/ 154403 w 432307"/>
              <a:gd name="connsiteY0" fmla="*/ 499109 h 605451"/>
              <a:gd name="connsiteX1" fmla="*/ 277904 w 432307"/>
              <a:gd name="connsiteY1" fmla="*/ 499109 h 605451"/>
              <a:gd name="connsiteX2" fmla="*/ 287248 w 432307"/>
              <a:gd name="connsiteY2" fmla="*/ 513435 h 605451"/>
              <a:gd name="connsiteX3" fmla="*/ 277904 w 432307"/>
              <a:gd name="connsiteY3" fmla="*/ 527762 h 605451"/>
              <a:gd name="connsiteX4" fmla="*/ 287248 w 432307"/>
              <a:gd name="connsiteY4" fmla="*/ 542184 h 605451"/>
              <a:gd name="connsiteX5" fmla="*/ 277904 w 432307"/>
              <a:gd name="connsiteY5" fmla="*/ 556511 h 605451"/>
              <a:gd name="connsiteX6" fmla="*/ 287248 w 432307"/>
              <a:gd name="connsiteY6" fmla="*/ 570837 h 605451"/>
              <a:gd name="connsiteX7" fmla="*/ 271449 w 432307"/>
              <a:gd name="connsiteY7" fmla="*/ 586606 h 605451"/>
              <a:gd name="connsiteX8" fmla="*/ 268078 w 432307"/>
              <a:gd name="connsiteY8" fmla="*/ 586606 h 605451"/>
              <a:gd name="connsiteX9" fmla="*/ 239081 w 432307"/>
              <a:gd name="connsiteY9" fmla="*/ 605451 h 605451"/>
              <a:gd name="connsiteX10" fmla="*/ 193226 w 432307"/>
              <a:gd name="connsiteY10" fmla="*/ 605451 h 605451"/>
              <a:gd name="connsiteX11" fmla="*/ 164229 w 432307"/>
              <a:gd name="connsiteY11" fmla="*/ 586606 h 605451"/>
              <a:gd name="connsiteX12" fmla="*/ 160761 w 432307"/>
              <a:gd name="connsiteY12" fmla="*/ 586606 h 605451"/>
              <a:gd name="connsiteX13" fmla="*/ 145059 w 432307"/>
              <a:gd name="connsiteY13" fmla="*/ 570837 h 605451"/>
              <a:gd name="connsiteX14" fmla="*/ 154403 w 432307"/>
              <a:gd name="connsiteY14" fmla="*/ 556511 h 605451"/>
              <a:gd name="connsiteX15" fmla="*/ 145059 w 432307"/>
              <a:gd name="connsiteY15" fmla="*/ 542184 h 605451"/>
              <a:gd name="connsiteX16" fmla="*/ 154403 w 432307"/>
              <a:gd name="connsiteY16" fmla="*/ 527762 h 605451"/>
              <a:gd name="connsiteX17" fmla="*/ 145059 w 432307"/>
              <a:gd name="connsiteY17" fmla="*/ 513435 h 605451"/>
              <a:gd name="connsiteX18" fmla="*/ 154403 w 432307"/>
              <a:gd name="connsiteY18" fmla="*/ 499109 h 605451"/>
              <a:gd name="connsiteX19" fmla="*/ 396249 w 432307"/>
              <a:gd name="connsiteY19" fmla="*/ 337144 h 605451"/>
              <a:gd name="connsiteX20" fmla="*/ 426219 w 432307"/>
              <a:gd name="connsiteY20" fmla="*/ 354378 h 605451"/>
              <a:gd name="connsiteX21" fmla="*/ 430651 w 432307"/>
              <a:gd name="connsiteY21" fmla="*/ 371035 h 605451"/>
              <a:gd name="connsiteX22" fmla="*/ 420148 w 432307"/>
              <a:gd name="connsiteY22" fmla="*/ 377101 h 605451"/>
              <a:gd name="connsiteX23" fmla="*/ 414077 w 432307"/>
              <a:gd name="connsiteY23" fmla="*/ 375464 h 605451"/>
              <a:gd name="connsiteX24" fmla="*/ 384107 w 432307"/>
              <a:gd name="connsiteY24" fmla="*/ 358133 h 605451"/>
              <a:gd name="connsiteX25" fmla="*/ 379578 w 432307"/>
              <a:gd name="connsiteY25" fmla="*/ 341573 h 605451"/>
              <a:gd name="connsiteX26" fmla="*/ 396249 w 432307"/>
              <a:gd name="connsiteY26" fmla="*/ 337144 h 605451"/>
              <a:gd name="connsiteX27" fmla="*/ 36058 w 432307"/>
              <a:gd name="connsiteY27" fmla="*/ 337144 h 605451"/>
              <a:gd name="connsiteX28" fmla="*/ 52729 w 432307"/>
              <a:gd name="connsiteY28" fmla="*/ 341573 h 605451"/>
              <a:gd name="connsiteX29" fmla="*/ 48200 w 432307"/>
              <a:gd name="connsiteY29" fmla="*/ 358133 h 605451"/>
              <a:gd name="connsiteX30" fmla="*/ 18230 w 432307"/>
              <a:gd name="connsiteY30" fmla="*/ 375464 h 605451"/>
              <a:gd name="connsiteX31" fmla="*/ 12159 w 432307"/>
              <a:gd name="connsiteY31" fmla="*/ 377101 h 605451"/>
              <a:gd name="connsiteX32" fmla="*/ 1656 w 432307"/>
              <a:gd name="connsiteY32" fmla="*/ 371035 h 605451"/>
              <a:gd name="connsiteX33" fmla="*/ 6088 w 432307"/>
              <a:gd name="connsiteY33" fmla="*/ 354378 h 605451"/>
              <a:gd name="connsiteX34" fmla="*/ 18230 w 432307"/>
              <a:gd name="connsiteY34" fmla="*/ 119232 h 605451"/>
              <a:gd name="connsiteX35" fmla="*/ 48200 w 432307"/>
              <a:gd name="connsiteY35" fmla="*/ 136535 h 605451"/>
              <a:gd name="connsiteX36" fmla="*/ 52729 w 432307"/>
              <a:gd name="connsiteY36" fmla="*/ 153069 h 605451"/>
              <a:gd name="connsiteX37" fmla="*/ 42129 w 432307"/>
              <a:gd name="connsiteY37" fmla="*/ 159125 h 605451"/>
              <a:gd name="connsiteX38" fmla="*/ 36058 w 432307"/>
              <a:gd name="connsiteY38" fmla="*/ 157491 h 605451"/>
              <a:gd name="connsiteX39" fmla="*/ 6088 w 432307"/>
              <a:gd name="connsiteY39" fmla="*/ 140188 h 605451"/>
              <a:gd name="connsiteX40" fmla="*/ 1656 w 432307"/>
              <a:gd name="connsiteY40" fmla="*/ 123654 h 605451"/>
              <a:gd name="connsiteX41" fmla="*/ 18230 w 432307"/>
              <a:gd name="connsiteY41" fmla="*/ 119232 h 605451"/>
              <a:gd name="connsiteX42" fmla="*/ 414077 w 432307"/>
              <a:gd name="connsiteY42" fmla="*/ 119232 h 605451"/>
              <a:gd name="connsiteX43" fmla="*/ 430651 w 432307"/>
              <a:gd name="connsiteY43" fmla="*/ 123654 h 605451"/>
              <a:gd name="connsiteX44" fmla="*/ 426219 w 432307"/>
              <a:gd name="connsiteY44" fmla="*/ 140188 h 605451"/>
              <a:gd name="connsiteX45" fmla="*/ 396249 w 432307"/>
              <a:gd name="connsiteY45" fmla="*/ 157491 h 605451"/>
              <a:gd name="connsiteX46" fmla="*/ 390178 w 432307"/>
              <a:gd name="connsiteY46" fmla="*/ 159125 h 605451"/>
              <a:gd name="connsiteX47" fmla="*/ 379578 w 432307"/>
              <a:gd name="connsiteY47" fmla="*/ 153069 h 605451"/>
              <a:gd name="connsiteX48" fmla="*/ 384107 w 432307"/>
              <a:gd name="connsiteY48" fmla="*/ 136535 h 605451"/>
              <a:gd name="connsiteX49" fmla="*/ 216153 w 432307"/>
              <a:gd name="connsiteY49" fmla="*/ 94416 h 605451"/>
              <a:gd name="connsiteX50" fmla="*/ 372067 w 432307"/>
              <a:gd name="connsiteY50" fmla="*/ 250212 h 605451"/>
              <a:gd name="connsiteX51" fmla="*/ 335376 w 432307"/>
              <a:gd name="connsiteY51" fmla="*/ 361866 h 605451"/>
              <a:gd name="connsiteX52" fmla="*/ 301285 w 432307"/>
              <a:gd name="connsiteY52" fmla="*/ 462269 h 605451"/>
              <a:gd name="connsiteX53" fmla="*/ 286935 w 432307"/>
              <a:gd name="connsiteY53" fmla="*/ 476598 h 605451"/>
              <a:gd name="connsiteX54" fmla="*/ 284046 w 432307"/>
              <a:gd name="connsiteY54" fmla="*/ 476598 h 605451"/>
              <a:gd name="connsiteX55" fmla="*/ 148163 w 432307"/>
              <a:gd name="connsiteY55" fmla="*/ 476598 h 605451"/>
              <a:gd name="connsiteX56" fmla="*/ 145371 w 432307"/>
              <a:gd name="connsiteY56" fmla="*/ 476598 h 605451"/>
              <a:gd name="connsiteX57" fmla="*/ 131021 w 432307"/>
              <a:gd name="connsiteY57" fmla="*/ 462269 h 605451"/>
              <a:gd name="connsiteX58" fmla="*/ 97316 w 432307"/>
              <a:gd name="connsiteY58" fmla="*/ 363501 h 605451"/>
              <a:gd name="connsiteX59" fmla="*/ 60239 w 432307"/>
              <a:gd name="connsiteY59" fmla="*/ 250212 h 605451"/>
              <a:gd name="connsiteX60" fmla="*/ 216153 w 432307"/>
              <a:gd name="connsiteY60" fmla="*/ 94416 h 605451"/>
              <a:gd name="connsiteX61" fmla="*/ 216154 w 432307"/>
              <a:gd name="connsiteY61" fmla="*/ 0 h 605451"/>
              <a:gd name="connsiteX62" fmla="*/ 228256 w 432307"/>
              <a:gd name="connsiteY62" fmla="*/ 12117 h 605451"/>
              <a:gd name="connsiteX63" fmla="*/ 228256 w 432307"/>
              <a:gd name="connsiteY63" fmla="*/ 46735 h 605451"/>
              <a:gd name="connsiteX64" fmla="*/ 216154 w 432307"/>
              <a:gd name="connsiteY64" fmla="*/ 58852 h 605451"/>
              <a:gd name="connsiteX65" fmla="*/ 204052 w 432307"/>
              <a:gd name="connsiteY65" fmla="*/ 46735 h 605451"/>
              <a:gd name="connsiteX66" fmla="*/ 204052 w 432307"/>
              <a:gd name="connsiteY66" fmla="*/ 12117 h 605451"/>
              <a:gd name="connsiteX67" fmla="*/ 216154 w 432307"/>
              <a:gd name="connsiteY67" fmla="*/ 0 h 6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432307" h="605451">
                <a:moveTo>
                  <a:pt x="154403" y="499109"/>
                </a:moveTo>
                <a:lnTo>
                  <a:pt x="277904" y="499109"/>
                </a:lnTo>
                <a:cubicBezTo>
                  <a:pt x="283395" y="501513"/>
                  <a:pt x="287248" y="507089"/>
                  <a:pt x="287248" y="513435"/>
                </a:cubicBezTo>
                <a:cubicBezTo>
                  <a:pt x="287248" y="519877"/>
                  <a:pt x="283395" y="525358"/>
                  <a:pt x="277904" y="527762"/>
                </a:cubicBezTo>
                <a:cubicBezTo>
                  <a:pt x="283395" y="530262"/>
                  <a:pt x="287248" y="535742"/>
                  <a:pt x="287248" y="542184"/>
                </a:cubicBezTo>
                <a:cubicBezTo>
                  <a:pt x="287248" y="548530"/>
                  <a:pt x="283395" y="554011"/>
                  <a:pt x="277904" y="556511"/>
                </a:cubicBezTo>
                <a:cubicBezTo>
                  <a:pt x="283395" y="558914"/>
                  <a:pt x="287248" y="564395"/>
                  <a:pt x="287248" y="570837"/>
                </a:cubicBezTo>
                <a:cubicBezTo>
                  <a:pt x="287248" y="579491"/>
                  <a:pt x="280216" y="586606"/>
                  <a:pt x="271449" y="586606"/>
                </a:cubicBezTo>
                <a:lnTo>
                  <a:pt x="268078" y="586606"/>
                </a:lnTo>
                <a:cubicBezTo>
                  <a:pt x="263165" y="597663"/>
                  <a:pt x="251990" y="605451"/>
                  <a:pt x="239081" y="605451"/>
                </a:cubicBezTo>
                <a:lnTo>
                  <a:pt x="193226" y="605451"/>
                </a:lnTo>
                <a:cubicBezTo>
                  <a:pt x="180221" y="605451"/>
                  <a:pt x="169143" y="597663"/>
                  <a:pt x="164229" y="586606"/>
                </a:cubicBezTo>
                <a:lnTo>
                  <a:pt x="160761" y="586606"/>
                </a:lnTo>
                <a:cubicBezTo>
                  <a:pt x="152091" y="586606"/>
                  <a:pt x="145059" y="579491"/>
                  <a:pt x="145059" y="570837"/>
                </a:cubicBezTo>
                <a:cubicBezTo>
                  <a:pt x="145059" y="564395"/>
                  <a:pt x="148912" y="558914"/>
                  <a:pt x="154403" y="556511"/>
                </a:cubicBezTo>
                <a:cubicBezTo>
                  <a:pt x="148912" y="554011"/>
                  <a:pt x="145059" y="548530"/>
                  <a:pt x="145059" y="542184"/>
                </a:cubicBezTo>
                <a:cubicBezTo>
                  <a:pt x="145059" y="535742"/>
                  <a:pt x="148912" y="530262"/>
                  <a:pt x="154403" y="527762"/>
                </a:cubicBezTo>
                <a:cubicBezTo>
                  <a:pt x="148912" y="525358"/>
                  <a:pt x="145059" y="519877"/>
                  <a:pt x="145059" y="513435"/>
                </a:cubicBezTo>
                <a:cubicBezTo>
                  <a:pt x="145059" y="507089"/>
                  <a:pt x="148912" y="501513"/>
                  <a:pt x="154403" y="499109"/>
                </a:cubicBezTo>
                <a:close/>
                <a:moveTo>
                  <a:pt x="396249" y="337144"/>
                </a:moveTo>
                <a:lnTo>
                  <a:pt x="426219" y="354378"/>
                </a:lnTo>
                <a:cubicBezTo>
                  <a:pt x="432000" y="357748"/>
                  <a:pt x="434024" y="365258"/>
                  <a:pt x="430651" y="371035"/>
                </a:cubicBezTo>
                <a:cubicBezTo>
                  <a:pt x="428435" y="374886"/>
                  <a:pt x="424291" y="377101"/>
                  <a:pt x="420148" y="377101"/>
                </a:cubicBezTo>
                <a:cubicBezTo>
                  <a:pt x="418028" y="377101"/>
                  <a:pt x="416004" y="376620"/>
                  <a:pt x="414077" y="375464"/>
                </a:cubicBezTo>
                <a:lnTo>
                  <a:pt x="384107" y="358133"/>
                </a:lnTo>
                <a:cubicBezTo>
                  <a:pt x="378229" y="354860"/>
                  <a:pt x="376302" y="347350"/>
                  <a:pt x="379578" y="341573"/>
                </a:cubicBezTo>
                <a:cubicBezTo>
                  <a:pt x="382951" y="335796"/>
                  <a:pt x="390371" y="333774"/>
                  <a:pt x="396249" y="337144"/>
                </a:cubicBezTo>
                <a:close/>
                <a:moveTo>
                  <a:pt x="36058" y="337144"/>
                </a:moveTo>
                <a:cubicBezTo>
                  <a:pt x="41839" y="333774"/>
                  <a:pt x="49356" y="335796"/>
                  <a:pt x="52729" y="341573"/>
                </a:cubicBezTo>
                <a:cubicBezTo>
                  <a:pt x="56005" y="347350"/>
                  <a:pt x="54078" y="354860"/>
                  <a:pt x="48200" y="358133"/>
                </a:cubicBezTo>
                <a:lnTo>
                  <a:pt x="18230" y="375464"/>
                </a:lnTo>
                <a:cubicBezTo>
                  <a:pt x="16303" y="376620"/>
                  <a:pt x="14183" y="377101"/>
                  <a:pt x="12159" y="377101"/>
                </a:cubicBezTo>
                <a:cubicBezTo>
                  <a:pt x="7919" y="377101"/>
                  <a:pt x="3872" y="374886"/>
                  <a:pt x="1656" y="371035"/>
                </a:cubicBezTo>
                <a:cubicBezTo>
                  <a:pt x="-1717" y="365258"/>
                  <a:pt x="210" y="357748"/>
                  <a:pt x="6088" y="354378"/>
                </a:cubicBezTo>
                <a:close/>
                <a:moveTo>
                  <a:pt x="18230" y="119232"/>
                </a:moveTo>
                <a:lnTo>
                  <a:pt x="48200" y="136535"/>
                </a:lnTo>
                <a:cubicBezTo>
                  <a:pt x="54078" y="139804"/>
                  <a:pt x="56005" y="147301"/>
                  <a:pt x="52729" y="153069"/>
                </a:cubicBezTo>
                <a:cubicBezTo>
                  <a:pt x="50416" y="156914"/>
                  <a:pt x="46369" y="159125"/>
                  <a:pt x="42129" y="159125"/>
                </a:cubicBezTo>
                <a:cubicBezTo>
                  <a:pt x="40105" y="159125"/>
                  <a:pt x="37985" y="158644"/>
                  <a:pt x="36058" y="157491"/>
                </a:cubicBezTo>
                <a:lnTo>
                  <a:pt x="6088" y="140188"/>
                </a:lnTo>
                <a:cubicBezTo>
                  <a:pt x="210" y="136920"/>
                  <a:pt x="-1717" y="129422"/>
                  <a:pt x="1656" y="123654"/>
                </a:cubicBezTo>
                <a:cubicBezTo>
                  <a:pt x="4932" y="117887"/>
                  <a:pt x="12448" y="115868"/>
                  <a:pt x="18230" y="119232"/>
                </a:cubicBezTo>
                <a:close/>
                <a:moveTo>
                  <a:pt x="414077" y="119232"/>
                </a:moveTo>
                <a:cubicBezTo>
                  <a:pt x="419859" y="115868"/>
                  <a:pt x="427279" y="117887"/>
                  <a:pt x="430651" y="123654"/>
                </a:cubicBezTo>
                <a:cubicBezTo>
                  <a:pt x="434024" y="129422"/>
                  <a:pt x="432097" y="136920"/>
                  <a:pt x="426219" y="140188"/>
                </a:cubicBezTo>
                <a:lnTo>
                  <a:pt x="396249" y="157491"/>
                </a:lnTo>
                <a:cubicBezTo>
                  <a:pt x="394322" y="158644"/>
                  <a:pt x="392202" y="159125"/>
                  <a:pt x="390178" y="159125"/>
                </a:cubicBezTo>
                <a:cubicBezTo>
                  <a:pt x="385938" y="159125"/>
                  <a:pt x="381891" y="156914"/>
                  <a:pt x="379578" y="153069"/>
                </a:cubicBezTo>
                <a:cubicBezTo>
                  <a:pt x="376302" y="147301"/>
                  <a:pt x="378229" y="139804"/>
                  <a:pt x="384107" y="136535"/>
                </a:cubicBezTo>
                <a:close/>
                <a:moveTo>
                  <a:pt x="216153" y="94416"/>
                </a:moveTo>
                <a:cubicBezTo>
                  <a:pt x="302151" y="94416"/>
                  <a:pt x="372067" y="164332"/>
                  <a:pt x="372067" y="250212"/>
                </a:cubicBezTo>
                <a:cubicBezTo>
                  <a:pt x="372067" y="288777"/>
                  <a:pt x="353384" y="325899"/>
                  <a:pt x="335376" y="361866"/>
                </a:cubicBezTo>
                <a:cubicBezTo>
                  <a:pt x="317849" y="396680"/>
                  <a:pt x="301285" y="429667"/>
                  <a:pt x="301285" y="462269"/>
                </a:cubicBezTo>
                <a:cubicBezTo>
                  <a:pt x="301285" y="470155"/>
                  <a:pt x="294832" y="476598"/>
                  <a:pt x="286935" y="476598"/>
                </a:cubicBezTo>
                <a:lnTo>
                  <a:pt x="284046" y="476598"/>
                </a:lnTo>
                <a:lnTo>
                  <a:pt x="148163" y="476598"/>
                </a:lnTo>
                <a:lnTo>
                  <a:pt x="145371" y="476598"/>
                </a:lnTo>
                <a:cubicBezTo>
                  <a:pt x="137377" y="476598"/>
                  <a:pt x="131021" y="470155"/>
                  <a:pt x="131021" y="462269"/>
                </a:cubicBezTo>
                <a:cubicBezTo>
                  <a:pt x="131021" y="431013"/>
                  <a:pt x="114650" y="398219"/>
                  <a:pt x="97316" y="363501"/>
                </a:cubicBezTo>
                <a:cubicBezTo>
                  <a:pt x="79018" y="326860"/>
                  <a:pt x="60239" y="289065"/>
                  <a:pt x="60239" y="250212"/>
                </a:cubicBezTo>
                <a:cubicBezTo>
                  <a:pt x="60239" y="164332"/>
                  <a:pt x="130155" y="94416"/>
                  <a:pt x="216153" y="94416"/>
                </a:cubicBezTo>
                <a:close/>
                <a:moveTo>
                  <a:pt x="216154" y="0"/>
                </a:moveTo>
                <a:cubicBezTo>
                  <a:pt x="222877" y="0"/>
                  <a:pt x="228256" y="5385"/>
                  <a:pt x="228256" y="12117"/>
                </a:cubicBezTo>
                <a:lnTo>
                  <a:pt x="228256" y="46735"/>
                </a:lnTo>
                <a:cubicBezTo>
                  <a:pt x="228256" y="53371"/>
                  <a:pt x="222877" y="58852"/>
                  <a:pt x="216154" y="58852"/>
                </a:cubicBezTo>
                <a:cubicBezTo>
                  <a:pt x="209431" y="58852"/>
                  <a:pt x="204052" y="53371"/>
                  <a:pt x="204052" y="46735"/>
                </a:cubicBezTo>
                <a:lnTo>
                  <a:pt x="204052" y="12117"/>
                </a:lnTo>
                <a:cubicBezTo>
                  <a:pt x="204052" y="5385"/>
                  <a:pt x="209431" y="0"/>
                  <a:pt x="2161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3" name="business-bars-graphic_70650">
            <a:extLst>
              <a:ext uri="{FF2B5EF4-FFF2-40B4-BE49-F238E27FC236}">
                <a16:creationId xmlns:a16="http://schemas.microsoft.com/office/drawing/2014/main" id="{1FF6F1B9-D3FC-570F-4A80-94C7DF9A69FD}"/>
              </a:ext>
            </a:extLst>
          </p:cNvPr>
          <p:cNvSpPr>
            <a:spLocks noChangeAspect="1"/>
          </p:cNvSpPr>
          <p:nvPr/>
        </p:nvSpPr>
        <p:spPr bwMode="auto">
          <a:xfrm>
            <a:off x="1542144" y="4993996"/>
            <a:ext cx="266261" cy="309575"/>
          </a:xfrm>
          <a:custGeom>
            <a:avLst/>
            <a:gdLst>
              <a:gd name="T0" fmla="*/ 4142 w 5720"/>
              <a:gd name="T1" fmla="*/ 1476 h 6660"/>
              <a:gd name="T2" fmla="*/ 4753 w 5720"/>
              <a:gd name="T3" fmla="*/ 1195 h 6660"/>
              <a:gd name="T4" fmla="*/ 4177 w 5720"/>
              <a:gd name="T5" fmla="*/ 1044 h 6660"/>
              <a:gd name="T6" fmla="*/ 3935 w 5720"/>
              <a:gd name="T7" fmla="*/ 1135 h 6660"/>
              <a:gd name="T8" fmla="*/ 2861 w 5720"/>
              <a:gd name="T9" fmla="*/ 1062 h 6660"/>
              <a:gd name="T10" fmla="*/ 1617 w 5720"/>
              <a:gd name="T11" fmla="*/ 1094 h 6660"/>
              <a:gd name="T12" fmla="*/ 967 w 5720"/>
              <a:gd name="T13" fmla="*/ 852 h 6660"/>
              <a:gd name="T14" fmla="*/ 1176 w 5720"/>
              <a:gd name="T15" fmla="*/ 1287 h 6660"/>
              <a:gd name="T16" fmla="*/ 1210 w 5720"/>
              <a:gd name="T17" fmla="*/ 1311 h 6660"/>
              <a:gd name="T18" fmla="*/ 1488 w 5720"/>
              <a:gd name="T19" fmla="*/ 1476 h 6660"/>
              <a:gd name="T20" fmla="*/ 0 w 5720"/>
              <a:gd name="T21" fmla="*/ 1676 h 6660"/>
              <a:gd name="T22" fmla="*/ 200 w 5720"/>
              <a:gd name="T23" fmla="*/ 3544 h 6660"/>
              <a:gd name="T24" fmla="*/ 403 w 5720"/>
              <a:gd name="T25" fmla="*/ 6460 h 6660"/>
              <a:gd name="T26" fmla="*/ 5116 w 5720"/>
              <a:gd name="T27" fmla="*/ 6660 h 6660"/>
              <a:gd name="T28" fmla="*/ 5316 w 5720"/>
              <a:gd name="T29" fmla="*/ 3544 h 6660"/>
              <a:gd name="T30" fmla="*/ 5720 w 5720"/>
              <a:gd name="T31" fmla="*/ 3344 h 6660"/>
              <a:gd name="T32" fmla="*/ 5520 w 5720"/>
              <a:gd name="T33" fmla="*/ 1476 h 6660"/>
              <a:gd name="T34" fmla="*/ 3558 w 5720"/>
              <a:gd name="T35" fmla="*/ 742 h 6660"/>
              <a:gd name="T36" fmla="*/ 3535 w 5720"/>
              <a:gd name="T37" fmla="*/ 733 h 6660"/>
              <a:gd name="T38" fmla="*/ 2674 w 5720"/>
              <a:gd name="T39" fmla="*/ 1476 h 6660"/>
              <a:gd name="T40" fmla="*/ 2129 w 5720"/>
              <a:gd name="T41" fmla="*/ 699 h 6660"/>
              <a:gd name="T42" fmla="*/ 3480 w 5720"/>
              <a:gd name="T43" fmla="*/ 6260 h 6660"/>
              <a:gd name="T44" fmla="*/ 3280 w 5720"/>
              <a:gd name="T45" fmla="*/ 3733 h 6660"/>
              <a:gd name="T46" fmla="*/ 2240 w 5720"/>
              <a:gd name="T47" fmla="*/ 3933 h 6660"/>
              <a:gd name="T48" fmla="*/ 803 w 5720"/>
              <a:gd name="T49" fmla="*/ 6260 h 6660"/>
              <a:gd name="T50" fmla="*/ 4916 w 5720"/>
              <a:gd name="T51" fmla="*/ 3544 h 6660"/>
              <a:gd name="T52" fmla="*/ 5320 w 5720"/>
              <a:gd name="T53" fmla="*/ 3144 h 6660"/>
              <a:gd name="T54" fmla="*/ 603 w 5720"/>
              <a:gd name="T55" fmla="*/ 3144 h 6660"/>
              <a:gd name="T56" fmla="*/ 400 w 5720"/>
              <a:gd name="T57" fmla="*/ 1876 h 6660"/>
              <a:gd name="T58" fmla="*/ 2240 w 5720"/>
              <a:gd name="T59" fmla="*/ 2730 h 6660"/>
              <a:gd name="T60" fmla="*/ 3280 w 5720"/>
              <a:gd name="T61" fmla="*/ 2930 h 6660"/>
              <a:gd name="T62" fmla="*/ 3480 w 5720"/>
              <a:gd name="T63" fmla="*/ 1876 h 6660"/>
              <a:gd name="T64" fmla="*/ 5320 w 5720"/>
              <a:gd name="T65" fmla="*/ 3144 h 66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720" h="6660">
                <a:moveTo>
                  <a:pt x="5520" y="1476"/>
                </a:moveTo>
                <a:lnTo>
                  <a:pt x="4142" y="1476"/>
                </a:lnTo>
                <a:cubicBezTo>
                  <a:pt x="4263" y="1432"/>
                  <a:pt x="4426" y="1384"/>
                  <a:pt x="4546" y="1388"/>
                </a:cubicBezTo>
                <a:cubicBezTo>
                  <a:pt x="4657" y="1392"/>
                  <a:pt x="4749" y="1305"/>
                  <a:pt x="4753" y="1195"/>
                </a:cubicBezTo>
                <a:cubicBezTo>
                  <a:pt x="4757" y="1085"/>
                  <a:pt x="4670" y="992"/>
                  <a:pt x="4560" y="988"/>
                </a:cubicBezTo>
                <a:cubicBezTo>
                  <a:pt x="4435" y="984"/>
                  <a:pt x="4298" y="1010"/>
                  <a:pt x="4177" y="1044"/>
                </a:cubicBezTo>
                <a:cubicBezTo>
                  <a:pt x="4169" y="1046"/>
                  <a:pt x="4159" y="1049"/>
                  <a:pt x="4149" y="1052"/>
                </a:cubicBezTo>
                <a:cubicBezTo>
                  <a:pt x="4128" y="1056"/>
                  <a:pt x="4020" y="1088"/>
                  <a:pt x="3935" y="1135"/>
                </a:cubicBezTo>
                <a:cubicBezTo>
                  <a:pt x="3985" y="866"/>
                  <a:pt x="3920" y="704"/>
                  <a:pt x="3920" y="704"/>
                </a:cubicBezTo>
                <a:cubicBezTo>
                  <a:pt x="3643" y="0"/>
                  <a:pt x="3057" y="719"/>
                  <a:pt x="2861" y="1062"/>
                </a:cubicBezTo>
                <a:cubicBezTo>
                  <a:pt x="2665" y="687"/>
                  <a:pt x="2264" y="112"/>
                  <a:pt x="1772" y="453"/>
                </a:cubicBezTo>
                <a:cubicBezTo>
                  <a:pt x="1503" y="629"/>
                  <a:pt x="1506" y="867"/>
                  <a:pt x="1617" y="1094"/>
                </a:cubicBezTo>
                <a:cubicBezTo>
                  <a:pt x="1507" y="1036"/>
                  <a:pt x="1367" y="939"/>
                  <a:pt x="1249" y="835"/>
                </a:cubicBezTo>
                <a:cubicBezTo>
                  <a:pt x="1166" y="762"/>
                  <a:pt x="1040" y="770"/>
                  <a:pt x="967" y="852"/>
                </a:cubicBezTo>
                <a:cubicBezTo>
                  <a:pt x="893" y="935"/>
                  <a:pt x="901" y="1062"/>
                  <a:pt x="984" y="1135"/>
                </a:cubicBezTo>
                <a:cubicBezTo>
                  <a:pt x="988" y="1138"/>
                  <a:pt x="1066" y="1207"/>
                  <a:pt x="1176" y="1287"/>
                </a:cubicBezTo>
                <a:cubicBezTo>
                  <a:pt x="1176" y="1287"/>
                  <a:pt x="1176" y="1287"/>
                  <a:pt x="1177" y="1287"/>
                </a:cubicBezTo>
                <a:cubicBezTo>
                  <a:pt x="1187" y="1295"/>
                  <a:pt x="1198" y="1303"/>
                  <a:pt x="1210" y="1311"/>
                </a:cubicBezTo>
                <a:cubicBezTo>
                  <a:pt x="1224" y="1321"/>
                  <a:pt x="1239" y="1331"/>
                  <a:pt x="1253" y="1341"/>
                </a:cubicBezTo>
                <a:cubicBezTo>
                  <a:pt x="1338" y="1398"/>
                  <a:pt x="1416" y="1443"/>
                  <a:pt x="1488" y="1476"/>
                </a:cubicBezTo>
                <a:lnTo>
                  <a:pt x="200" y="1476"/>
                </a:lnTo>
                <a:cubicBezTo>
                  <a:pt x="89" y="1476"/>
                  <a:pt x="0" y="1566"/>
                  <a:pt x="0" y="1676"/>
                </a:cubicBezTo>
                <a:lnTo>
                  <a:pt x="0" y="3344"/>
                </a:lnTo>
                <a:cubicBezTo>
                  <a:pt x="0" y="3455"/>
                  <a:pt x="89" y="3544"/>
                  <a:pt x="200" y="3544"/>
                </a:cubicBezTo>
                <a:lnTo>
                  <a:pt x="403" y="3544"/>
                </a:lnTo>
                <a:lnTo>
                  <a:pt x="403" y="6460"/>
                </a:lnTo>
                <a:cubicBezTo>
                  <a:pt x="403" y="6571"/>
                  <a:pt x="493" y="6660"/>
                  <a:pt x="603" y="6660"/>
                </a:cubicBezTo>
                <a:lnTo>
                  <a:pt x="5116" y="6660"/>
                </a:lnTo>
                <a:cubicBezTo>
                  <a:pt x="5227" y="6660"/>
                  <a:pt x="5316" y="6571"/>
                  <a:pt x="5316" y="6460"/>
                </a:cubicBezTo>
                <a:lnTo>
                  <a:pt x="5316" y="3544"/>
                </a:lnTo>
                <a:lnTo>
                  <a:pt x="5520" y="3544"/>
                </a:lnTo>
                <a:cubicBezTo>
                  <a:pt x="5630" y="3544"/>
                  <a:pt x="5720" y="3455"/>
                  <a:pt x="5720" y="3344"/>
                </a:cubicBezTo>
                <a:lnTo>
                  <a:pt x="5720" y="1676"/>
                </a:lnTo>
                <a:cubicBezTo>
                  <a:pt x="5720" y="1566"/>
                  <a:pt x="5630" y="1476"/>
                  <a:pt x="5520" y="1476"/>
                </a:cubicBezTo>
                <a:close/>
                <a:moveTo>
                  <a:pt x="3535" y="733"/>
                </a:moveTo>
                <a:cubicBezTo>
                  <a:pt x="3545" y="729"/>
                  <a:pt x="3553" y="736"/>
                  <a:pt x="3558" y="742"/>
                </a:cubicBezTo>
                <a:cubicBezTo>
                  <a:pt x="3631" y="836"/>
                  <a:pt x="3236" y="1522"/>
                  <a:pt x="3046" y="1436"/>
                </a:cubicBezTo>
                <a:cubicBezTo>
                  <a:pt x="2997" y="1341"/>
                  <a:pt x="3421" y="777"/>
                  <a:pt x="3535" y="733"/>
                </a:cubicBezTo>
                <a:close/>
                <a:moveTo>
                  <a:pt x="2129" y="699"/>
                </a:moveTo>
                <a:cubicBezTo>
                  <a:pt x="2404" y="776"/>
                  <a:pt x="2594" y="1244"/>
                  <a:pt x="2674" y="1476"/>
                </a:cubicBezTo>
                <a:lnTo>
                  <a:pt x="2442" y="1476"/>
                </a:lnTo>
                <a:cubicBezTo>
                  <a:pt x="2175" y="1209"/>
                  <a:pt x="1610" y="552"/>
                  <a:pt x="2129" y="699"/>
                </a:cubicBezTo>
                <a:close/>
                <a:moveTo>
                  <a:pt x="4916" y="6260"/>
                </a:moveTo>
                <a:lnTo>
                  <a:pt x="3480" y="6260"/>
                </a:lnTo>
                <a:lnTo>
                  <a:pt x="3480" y="3933"/>
                </a:lnTo>
                <a:cubicBezTo>
                  <a:pt x="3480" y="3822"/>
                  <a:pt x="3390" y="3733"/>
                  <a:pt x="3280" y="3733"/>
                </a:cubicBezTo>
                <a:lnTo>
                  <a:pt x="2440" y="3733"/>
                </a:lnTo>
                <a:cubicBezTo>
                  <a:pt x="2329" y="3733"/>
                  <a:pt x="2240" y="3822"/>
                  <a:pt x="2240" y="3933"/>
                </a:cubicBezTo>
                <a:lnTo>
                  <a:pt x="2240" y="6260"/>
                </a:lnTo>
                <a:lnTo>
                  <a:pt x="803" y="6260"/>
                </a:lnTo>
                <a:lnTo>
                  <a:pt x="803" y="3544"/>
                </a:lnTo>
                <a:lnTo>
                  <a:pt x="4916" y="3544"/>
                </a:lnTo>
                <a:lnTo>
                  <a:pt x="4916" y="6260"/>
                </a:lnTo>
                <a:close/>
                <a:moveTo>
                  <a:pt x="5320" y="3144"/>
                </a:moveTo>
                <a:lnTo>
                  <a:pt x="5116" y="3144"/>
                </a:lnTo>
                <a:lnTo>
                  <a:pt x="603" y="3144"/>
                </a:lnTo>
                <a:lnTo>
                  <a:pt x="400" y="3144"/>
                </a:lnTo>
                <a:lnTo>
                  <a:pt x="400" y="1876"/>
                </a:lnTo>
                <a:lnTo>
                  <a:pt x="2240" y="1876"/>
                </a:lnTo>
                <a:lnTo>
                  <a:pt x="2240" y="2730"/>
                </a:lnTo>
                <a:cubicBezTo>
                  <a:pt x="2240" y="2841"/>
                  <a:pt x="2329" y="2930"/>
                  <a:pt x="2440" y="2930"/>
                </a:cubicBezTo>
                <a:lnTo>
                  <a:pt x="3280" y="2930"/>
                </a:lnTo>
                <a:cubicBezTo>
                  <a:pt x="3390" y="2930"/>
                  <a:pt x="3480" y="2841"/>
                  <a:pt x="3480" y="2730"/>
                </a:cubicBezTo>
                <a:lnTo>
                  <a:pt x="3480" y="1876"/>
                </a:lnTo>
                <a:lnTo>
                  <a:pt x="5320" y="1876"/>
                </a:lnTo>
                <a:lnTo>
                  <a:pt x="5320" y="3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business-bars-graphic_70650">
            <a:extLst>
              <a:ext uri="{FF2B5EF4-FFF2-40B4-BE49-F238E27FC236}">
                <a16:creationId xmlns:a16="http://schemas.microsoft.com/office/drawing/2014/main" id="{65743141-3717-2248-22AC-A4FDE8519145}"/>
              </a:ext>
            </a:extLst>
          </p:cNvPr>
          <p:cNvSpPr>
            <a:spLocks noChangeAspect="1"/>
          </p:cNvSpPr>
          <p:nvPr/>
        </p:nvSpPr>
        <p:spPr bwMode="auto">
          <a:xfrm>
            <a:off x="1524705" y="1470607"/>
            <a:ext cx="309575" cy="284466"/>
          </a:xfrm>
          <a:custGeom>
            <a:avLst/>
            <a:gdLst>
              <a:gd name="connsiteX0" fmla="*/ 366665 w 604675"/>
              <a:gd name="connsiteY0" fmla="*/ 388199 h 555632"/>
              <a:gd name="connsiteX1" fmla="*/ 366665 w 604675"/>
              <a:gd name="connsiteY1" fmla="*/ 481413 h 555632"/>
              <a:gd name="connsiteX2" fmla="*/ 426977 w 604675"/>
              <a:gd name="connsiteY2" fmla="*/ 481413 h 555632"/>
              <a:gd name="connsiteX3" fmla="*/ 426977 w 604675"/>
              <a:gd name="connsiteY3" fmla="*/ 388199 h 555632"/>
              <a:gd name="connsiteX4" fmla="*/ 189710 w 604675"/>
              <a:gd name="connsiteY4" fmla="*/ 388199 h 555632"/>
              <a:gd name="connsiteX5" fmla="*/ 189710 w 604675"/>
              <a:gd name="connsiteY5" fmla="*/ 481413 h 555632"/>
              <a:gd name="connsiteX6" fmla="*/ 250022 w 604675"/>
              <a:gd name="connsiteY6" fmla="*/ 481413 h 555632"/>
              <a:gd name="connsiteX7" fmla="*/ 250022 w 604675"/>
              <a:gd name="connsiteY7" fmla="*/ 388199 h 555632"/>
              <a:gd name="connsiteX8" fmla="*/ 366665 w 604675"/>
              <a:gd name="connsiteY8" fmla="*/ 291853 h 555632"/>
              <a:gd name="connsiteX9" fmla="*/ 366665 w 604675"/>
              <a:gd name="connsiteY9" fmla="*/ 385067 h 555632"/>
              <a:gd name="connsiteX10" fmla="*/ 426977 w 604675"/>
              <a:gd name="connsiteY10" fmla="*/ 385067 h 555632"/>
              <a:gd name="connsiteX11" fmla="*/ 426977 w 604675"/>
              <a:gd name="connsiteY11" fmla="*/ 291853 h 555632"/>
              <a:gd name="connsiteX12" fmla="*/ 189710 w 604675"/>
              <a:gd name="connsiteY12" fmla="*/ 291853 h 555632"/>
              <a:gd name="connsiteX13" fmla="*/ 189710 w 604675"/>
              <a:gd name="connsiteY13" fmla="*/ 385067 h 555632"/>
              <a:gd name="connsiteX14" fmla="*/ 250022 w 604675"/>
              <a:gd name="connsiteY14" fmla="*/ 385067 h 555632"/>
              <a:gd name="connsiteX15" fmla="*/ 250022 w 604675"/>
              <a:gd name="connsiteY15" fmla="*/ 291853 h 555632"/>
              <a:gd name="connsiteX16" fmla="*/ 257380 w 604675"/>
              <a:gd name="connsiteY16" fmla="*/ 53277 h 555632"/>
              <a:gd name="connsiteX17" fmla="*/ 359428 w 604675"/>
              <a:gd name="connsiteY17" fmla="*/ 53277 h 555632"/>
              <a:gd name="connsiteX18" fmla="*/ 366665 w 604675"/>
              <a:gd name="connsiteY18" fmla="*/ 60503 h 555632"/>
              <a:gd name="connsiteX19" fmla="*/ 366665 w 604675"/>
              <a:gd name="connsiteY19" fmla="*/ 96030 h 555632"/>
              <a:gd name="connsiteX20" fmla="*/ 557612 w 604675"/>
              <a:gd name="connsiteY20" fmla="*/ 96030 h 555632"/>
              <a:gd name="connsiteX21" fmla="*/ 559301 w 604675"/>
              <a:gd name="connsiteY21" fmla="*/ 97596 h 555632"/>
              <a:gd name="connsiteX22" fmla="*/ 557612 w 604675"/>
              <a:gd name="connsiteY22" fmla="*/ 99162 h 555632"/>
              <a:gd name="connsiteX23" fmla="*/ 366665 w 604675"/>
              <a:gd name="connsiteY23" fmla="*/ 99162 h 555632"/>
              <a:gd name="connsiteX24" fmla="*/ 366665 w 604675"/>
              <a:gd name="connsiteY24" fmla="*/ 192376 h 555632"/>
              <a:gd name="connsiteX25" fmla="*/ 557612 w 604675"/>
              <a:gd name="connsiteY25" fmla="*/ 192376 h 555632"/>
              <a:gd name="connsiteX26" fmla="*/ 559301 w 604675"/>
              <a:gd name="connsiteY26" fmla="*/ 193942 h 555632"/>
              <a:gd name="connsiteX27" fmla="*/ 557612 w 604675"/>
              <a:gd name="connsiteY27" fmla="*/ 195507 h 555632"/>
              <a:gd name="connsiteX28" fmla="*/ 366665 w 604675"/>
              <a:gd name="connsiteY28" fmla="*/ 195507 h 555632"/>
              <a:gd name="connsiteX29" fmla="*/ 366665 w 604675"/>
              <a:gd name="connsiteY29" fmla="*/ 288722 h 555632"/>
              <a:gd name="connsiteX30" fmla="*/ 426977 w 604675"/>
              <a:gd name="connsiteY30" fmla="*/ 288722 h 555632"/>
              <a:gd name="connsiteX31" fmla="*/ 426977 w 604675"/>
              <a:gd name="connsiteY31" fmla="*/ 237177 h 555632"/>
              <a:gd name="connsiteX32" fmla="*/ 434214 w 604675"/>
              <a:gd name="connsiteY32" fmla="*/ 229830 h 555632"/>
              <a:gd name="connsiteX33" fmla="*/ 536262 w 604675"/>
              <a:gd name="connsiteY33" fmla="*/ 229830 h 555632"/>
              <a:gd name="connsiteX34" fmla="*/ 543620 w 604675"/>
              <a:gd name="connsiteY34" fmla="*/ 237177 h 555632"/>
              <a:gd name="connsiteX35" fmla="*/ 543620 w 604675"/>
              <a:gd name="connsiteY35" fmla="*/ 288722 h 555632"/>
              <a:gd name="connsiteX36" fmla="*/ 557612 w 604675"/>
              <a:gd name="connsiteY36" fmla="*/ 288722 h 555632"/>
              <a:gd name="connsiteX37" fmla="*/ 559301 w 604675"/>
              <a:gd name="connsiteY37" fmla="*/ 290287 h 555632"/>
              <a:gd name="connsiteX38" fmla="*/ 557612 w 604675"/>
              <a:gd name="connsiteY38" fmla="*/ 291853 h 555632"/>
              <a:gd name="connsiteX39" fmla="*/ 543620 w 604675"/>
              <a:gd name="connsiteY39" fmla="*/ 291853 h 555632"/>
              <a:gd name="connsiteX40" fmla="*/ 543620 w 604675"/>
              <a:gd name="connsiteY40" fmla="*/ 385067 h 555632"/>
              <a:gd name="connsiteX41" fmla="*/ 557612 w 604675"/>
              <a:gd name="connsiteY41" fmla="*/ 385067 h 555632"/>
              <a:gd name="connsiteX42" fmla="*/ 559301 w 604675"/>
              <a:gd name="connsiteY42" fmla="*/ 386633 h 555632"/>
              <a:gd name="connsiteX43" fmla="*/ 557612 w 604675"/>
              <a:gd name="connsiteY43" fmla="*/ 388199 h 555632"/>
              <a:gd name="connsiteX44" fmla="*/ 543620 w 604675"/>
              <a:gd name="connsiteY44" fmla="*/ 388199 h 555632"/>
              <a:gd name="connsiteX45" fmla="*/ 543620 w 604675"/>
              <a:gd name="connsiteY45" fmla="*/ 481413 h 555632"/>
              <a:gd name="connsiteX46" fmla="*/ 557612 w 604675"/>
              <a:gd name="connsiteY46" fmla="*/ 481413 h 555632"/>
              <a:gd name="connsiteX47" fmla="*/ 559301 w 604675"/>
              <a:gd name="connsiteY47" fmla="*/ 482979 h 555632"/>
              <a:gd name="connsiteX48" fmla="*/ 557612 w 604675"/>
              <a:gd name="connsiteY48" fmla="*/ 484544 h 555632"/>
              <a:gd name="connsiteX49" fmla="*/ 543620 w 604675"/>
              <a:gd name="connsiteY49" fmla="*/ 484544 h 555632"/>
              <a:gd name="connsiteX50" fmla="*/ 536262 w 604675"/>
              <a:gd name="connsiteY50" fmla="*/ 491770 h 555632"/>
              <a:gd name="connsiteX51" fmla="*/ 434214 w 604675"/>
              <a:gd name="connsiteY51" fmla="*/ 491770 h 555632"/>
              <a:gd name="connsiteX52" fmla="*/ 426977 w 604675"/>
              <a:gd name="connsiteY52" fmla="*/ 484544 h 555632"/>
              <a:gd name="connsiteX53" fmla="*/ 366665 w 604675"/>
              <a:gd name="connsiteY53" fmla="*/ 484544 h 555632"/>
              <a:gd name="connsiteX54" fmla="*/ 359428 w 604675"/>
              <a:gd name="connsiteY54" fmla="*/ 491770 h 555632"/>
              <a:gd name="connsiteX55" fmla="*/ 257380 w 604675"/>
              <a:gd name="connsiteY55" fmla="*/ 491770 h 555632"/>
              <a:gd name="connsiteX56" fmla="*/ 250022 w 604675"/>
              <a:gd name="connsiteY56" fmla="*/ 484544 h 555632"/>
              <a:gd name="connsiteX57" fmla="*/ 189710 w 604675"/>
              <a:gd name="connsiteY57" fmla="*/ 484544 h 555632"/>
              <a:gd name="connsiteX58" fmla="*/ 182473 w 604675"/>
              <a:gd name="connsiteY58" fmla="*/ 491770 h 555632"/>
              <a:gd name="connsiteX59" fmla="*/ 80425 w 604675"/>
              <a:gd name="connsiteY59" fmla="*/ 491770 h 555632"/>
              <a:gd name="connsiteX60" fmla="*/ 73187 w 604675"/>
              <a:gd name="connsiteY60" fmla="*/ 484544 h 555632"/>
              <a:gd name="connsiteX61" fmla="*/ 47012 w 604675"/>
              <a:gd name="connsiteY61" fmla="*/ 484544 h 555632"/>
              <a:gd name="connsiteX62" fmla="*/ 45444 w 604675"/>
              <a:gd name="connsiteY62" fmla="*/ 482979 h 555632"/>
              <a:gd name="connsiteX63" fmla="*/ 47012 w 604675"/>
              <a:gd name="connsiteY63" fmla="*/ 481413 h 555632"/>
              <a:gd name="connsiteX64" fmla="*/ 73187 w 604675"/>
              <a:gd name="connsiteY64" fmla="*/ 481413 h 555632"/>
              <a:gd name="connsiteX65" fmla="*/ 73187 w 604675"/>
              <a:gd name="connsiteY65" fmla="*/ 388199 h 555632"/>
              <a:gd name="connsiteX66" fmla="*/ 47012 w 604675"/>
              <a:gd name="connsiteY66" fmla="*/ 388199 h 555632"/>
              <a:gd name="connsiteX67" fmla="*/ 45444 w 604675"/>
              <a:gd name="connsiteY67" fmla="*/ 386633 h 555632"/>
              <a:gd name="connsiteX68" fmla="*/ 47012 w 604675"/>
              <a:gd name="connsiteY68" fmla="*/ 385067 h 555632"/>
              <a:gd name="connsiteX69" fmla="*/ 73187 w 604675"/>
              <a:gd name="connsiteY69" fmla="*/ 385067 h 555632"/>
              <a:gd name="connsiteX70" fmla="*/ 73187 w 604675"/>
              <a:gd name="connsiteY70" fmla="*/ 291853 h 555632"/>
              <a:gd name="connsiteX71" fmla="*/ 47012 w 604675"/>
              <a:gd name="connsiteY71" fmla="*/ 291853 h 555632"/>
              <a:gd name="connsiteX72" fmla="*/ 45444 w 604675"/>
              <a:gd name="connsiteY72" fmla="*/ 290287 h 555632"/>
              <a:gd name="connsiteX73" fmla="*/ 47012 w 604675"/>
              <a:gd name="connsiteY73" fmla="*/ 288722 h 555632"/>
              <a:gd name="connsiteX74" fmla="*/ 73187 w 604675"/>
              <a:gd name="connsiteY74" fmla="*/ 288722 h 555632"/>
              <a:gd name="connsiteX75" fmla="*/ 73187 w 604675"/>
              <a:gd name="connsiteY75" fmla="*/ 237177 h 555632"/>
              <a:gd name="connsiteX76" fmla="*/ 80425 w 604675"/>
              <a:gd name="connsiteY76" fmla="*/ 229830 h 555632"/>
              <a:gd name="connsiteX77" fmla="*/ 182473 w 604675"/>
              <a:gd name="connsiteY77" fmla="*/ 229830 h 555632"/>
              <a:gd name="connsiteX78" fmla="*/ 189710 w 604675"/>
              <a:gd name="connsiteY78" fmla="*/ 237177 h 555632"/>
              <a:gd name="connsiteX79" fmla="*/ 189710 w 604675"/>
              <a:gd name="connsiteY79" fmla="*/ 288722 h 555632"/>
              <a:gd name="connsiteX80" fmla="*/ 250022 w 604675"/>
              <a:gd name="connsiteY80" fmla="*/ 288722 h 555632"/>
              <a:gd name="connsiteX81" fmla="*/ 250022 w 604675"/>
              <a:gd name="connsiteY81" fmla="*/ 195507 h 555632"/>
              <a:gd name="connsiteX82" fmla="*/ 47012 w 604675"/>
              <a:gd name="connsiteY82" fmla="*/ 195507 h 555632"/>
              <a:gd name="connsiteX83" fmla="*/ 45444 w 604675"/>
              <a:gd name="connsiteY83" fmla="*/ 193942 h 555632"/>
              <a:gd name="connsiteX84" fmla="*/ 47012 w 604675"/>
              <a:gd name="connsiteY84" fmla="*/ 192376 h 555632"/>
              <a:gd name="connsiteX85" fmla="*/ 250022 w 604675"/>
              <a:gd name="connsiteY85" fmla="*/ 192376 h 555632"/>
              <a:gd name="connsiteX86" fmla="*/ 250022 w 604675"/>
              <a:gd name="connsiteY86" fmla="*/ 99162 h 555632"/>
              <a:gd name="connsiteX87" fmla="*/ 47012 w 604675"/>
              <a:gd name="connsiteY87" fmla="*/ 99162 h 555632"/>
              <a:gd name="connsiteX88" fmla="*/ 45444 w 604675"/>
              <a:gd name="connsiteY88" fmla="*/ 97596 h 555632"/>
              <a:gd name="connsiteX89" fmla="*/ 47012 w 604675"/>
              <a:gd name="connsiteY89" fmla="*/ 96030 h 555632"/>
              <a:gd name="connsiteX90" fmla="*/ 250022 w 604675"/>
              <a:gd name="connsiteY90" fmla="*/ 96030 h 555632"/>
              <a:gd name="connsiteX91" fmla="*/ 250022 w 604675"/>
              <a:gd name="connsiteY91" fmla="*/ 60503 h 555632"/>
              <a:gd name="connsiteX92" fmla="*/ 257380 w 604675"/>
              <a:gd name="connsiteY92" fmla="*/ 53277 h 555632"/>
              <a:gd name="connsiteX93" fmla="*/ 16043 w 604675"/>
              <a:gd name="connsiteY93" fmla="*/ 0 h 555632"/>
              <a:gd name="connsiteX94" fmla="*/ 32206 w 604675"/>
              <a:gd name="connsiteY94" fmla="*/ 16020 h 555632"/>
              <a:gd name="connsiteX95" fmla="*/ 32206 w 604675"/>
              <a:gd name="connsiteY95" fmla="*/ 523593 h 555632"/>
              <a:gd name="connsiteX96" fmla="*/ 588632 w 604675"/>
              <a:gd name="connsiteY96" fmla="*/ 523593 h 555632"/>
              <a:gd name="connsiteX97" fmla="*/ 604675 w 604675"/>
              <a:gd name="connsiteY97" fmla="*/ 539612 h 555632"/>
              <a:gd name="connsiteX98" fmla="*/ 588632 w 604675"/>
              <a:gd name="connsiteY98" fmla="*/ 555632 h 555632"/>
              <a:gd name="connsiteX99" fmla="*/ 16043 w 604675"/>
              <a:gd name="connsiteY99" fmla="*/ 555632 h 555632"/>
              <a:gd name="connsiteX100" fmla="*/ 0 w 604675"/>
              <a:gd name="connsiteY100" fmla="*/ 539612 h 555632"/>
              <a:gd name="connsiteX101" fmla="*/ 0 w 604675"/>
              <a:gd name="connsiteY101" fmla="*/ 16020 h 555632"/>
              <a:gd name="connsiteX102" fmla="*/ 16043 w 604675"/>
              <a:gd name="connsiteY102" fmla="*/ 0 h 555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604675" h="555632">
                <a:moveTo>
                  <a:pt x="366665" y="388199"/>
                </a:moveTo>
                <a:lnTo>
                  <a:pt x="366665" y="481413"/>
                </a:lnTo>
                <a:lnTo>
                  <a:pt x="426977" y="481413"/>
                </a:lnTo>
                <a:lnTo>
                  <a:pt x="426977" y="388199"/>
                </a:lnTo>
                <a:close/>
                <a:moveTo>
                  <a:pt x="189710" y="388199"/>
                </a:moveTo>
                <a:lnTo>
                  <a:pt x="189710" y="481413"/>
                </a:lnTo>
                <a:lnTo>
                  <a:pt x="250022" y="481413"/>
                </a:lnTo>
                <a:lnTo>
                  <a:pt x="250022" y="388199"/>
                </a:lnTo>
                <a:close/>
                <a:moveTo>
                  <a:pt x="366665" y="291853"/>
                </a:moveTo>
                <a:lnTo>
                  <a:pt x="366665" y="385067"/>
                </a:lnTo>
                <a:lnTo>
                  <a:pt x="426977" y="385067"/>
                </a:lnTo>
                <a:lnTo>
                  <a:pt x="426977" y="291853"/>
                </a:lnTo>
                <a:close/>
                <a:moveTo>
                  <a:pt x="189710" y="291853"/>
                </a:moveTo>
                <a:lnTo>
                  <a:pt x="189710" y="385067"/>
                </a:lnTo>
                <a:lnTo>
                  <a:pt x="250022" y="385067"/>
                </a:lnTo>
                <a:lnTo>
                  <a:pt x="250022" y="291853"/>
                </a:lnTo>
                <a:close/>
                <a:moveTo>
                  <a:pt x="257380" y="53277"/>
                </a:moveTo>
                <a:lnTo>
                  <a:pt x="359428" y="53277"/>
                </a:lnTo>
                <a:cubicBezTo>
                  <a:pt x="363408" y="53277"/>
                  <a:pt x="366665" y="56529"/>
                  <a:pt x="366665" y="60503"/>
                </a:cubicBezTo>
                <a:lnTo>
                  <a:pt x="366665" y="96030"/>
                </a:lnTo>
                <a:lnTo>
                  <a:pt x="557612" y="96030"/>
                </a:lnTo>
                <a:cubicBezTo>
                  <a:pt x="558577" y="96030"/>
                  <a:pt x="559301" y="96753"/>
                  <a:pt x="559301" y="97596"/>
                </a:cubicBezTo>
                <a:cubicBezTo>
                  <a:pt x="559301" y="98439"/>
                  <a:pt x="558577" y="99162"/>
                  <a:pt x="557612" y="99162"/>
                </a:cubicBezTo>
                <a:lnTo>
                  <a:pt x="366665" y="99162"/>
                </a:lnTo>
                <a:lnTo>
                  <a:pt x="366665" y="192376"/>
                </a:lnTo>
                <a:lnTo>
                  <a:pt x="557612" y="192376"/>
                </a:lnTo>
                <a:cubicBezTo>
                  <a:pt x="558577" y="192376"/>
                  <a:pt x="559301" y="193099"/>
                  <a:pt x="559301" y="193942"/>
                </a:cubicBezTo>
                <a:cubicBezTo>
                  <a:pt x="559301" y="194785"/>
                  <a:pt x="558577" y="195507"/>
                  <a:pt x="557612" y="195507"/>
                </a:cubicBezTo>
                <a:lnTo>
                  <a:pt x="366665" y="195507"/>
                </a:lnTo>
                <a:lnTo>
                  <a:pt x="366665" y="288722"/>
                </a:lnTo>
                <a:lnTo>
                  <a:pt x="426977" y="288722"/>
                </a:lnTo>
                <a:lnTo>
                  <a:pt x="426977" y="237177"/>
                </a:lnTo>
                <a:cubicBezTo>
                  <a:pt x="426977" y="233082"/>
                  <a:pt x="430234" y="229830"/>
                  <a:pt x="434214" y="229830"/>
                </a:cubicBezTo>
                <a:lnTo>
                  <a:pt x="536262" y="229830"/>
                </a:lnTo>
                <a:cubicBezTo>
                  <a:pt x="540363" y="229830"/>
                  <a:pt x="543620" y="233082"/>
                  <a:pt x="543620" y="237177"/>
                </a:cubicBezTo>
                <a:lnTo>
                  <a:pt x="543620" y="288722"/>
                </a:lnTo>
                <a:lnTo>
                  <a:pt x="557612" y="288722"/>
                </a:lnTo>
                <a:cubicBezTo>
                  <a:pt x="558577" y="288722"/>
                  <a:pt x="559301" y="289444"/>
                  <a:pt x="559301" y="290287"/>
                </a:cubicBezTo>
                <a:cubicBezTo>
                  <a:pt x="559301" y="291130"/>
                  <a:pt x="558577" y="291853"/>
                  <a:pt x="557612" y="291853"/>
                </a:cubicBezTo>
                <a:lnTo>
                  <a:pt x="543620" y="291853"/>
                </a:lnTo>
                <a:lnTo>
                  <a:pt x="543620" y="385067"/>
                </a:lnTo>
                <a:lnTo>
                  <a:pt x="557612" y="385067"/>
                </a:lnTo>
                <a:cubicBezTo>
                  <a:pt x="558577" y="385067"/>
                  <a:pt x="559301" y="385790"/>
                  <a:pt x="559301" y="386633"/>
                </a:cubicBezTo>
                <a:cubicBezTo>
                  <a:pt x="559301" y="387476"/>
                  <a:pt x="558577" y="388199"/>
                  <a:pt x="557612" y="388199"/>
                </a:cubicBezTo>
                <a:lnTo>
                  <a:pt x="543620" y="388199"/>
                </a:lnTo>
                <a:lnTo>
                  <a:pt x="543620" y="481413"/>
                </a:lnTo>
                <a:lnTo>
                  <a:pt x="557612" y="481413"/>
                </a:lnTo>
                <a:cubicBezTo>
                  <a:pt x="558577" y="481413"/>
                  <a:pt x="559301" y="482136"/>
                  <a:pt x="559301" y="482979"/>
                </a:cubicBezTo>
                <a:cubicBezTo>
                  <a:pt x="559301" y="483822"/>
                  <a:pt x="558577" y="484544"/>
                  <a:pt x="557612" y="484544"/>
                </a:cubicBezTo>
                <a:lnTo>
                  <a:pt x="543620" y="484544"/>
                </a:lnTo>
                <a:cubicBezTo>
                  <a:pt x="543499" y="488518"/>
                  <a:pt x="540243" y="491770"/>
                  <a:pt x="536262" y="491770"/>
                </a:cubicBezTo>
                <a:lnTo>
                  <a:pt x="434214" y="491770"/>
                </a:lnTo>
                <a:cubicBezTo>
                  <a:pt x="430234" y="491770"/>
                  <a:pt x="426977" y="488518"/>
                  <a:pt x="426977" y="484544"/>
                </a:cubicBezTo>
                <a:lnTo>
                  <a:pt x="366665" y="484544"/>
                </a:lnTo>
                <a:cubicBezTo>
                  <a:pt x="366665" y="488518"/>
                  <a:pt x="363408" y="491770"/>
                  <a:pt x="359428" y="491770"/>
                </a:cubicBezTo>
                <a:lnTo>
                  <a:pt x="257380" y="491770"/>
                </a:lnTo>
                <a:cubicBezTo>
                  <a:pt x="253399" y="491770"/>
                  <a:pt x="250142" y="488518"/>
                  <a:pt x="250022" y="484544"/>
                </a:cubicBezTo>
                <a:lnTo>
                  <a:pt x="189710" y="484544"/>
                </a:lnTo>
                <a:cubicBezTo>
                  <a:pt x="189710" y="488518"/>
                  <a:pt x="186453" y="491770"/>
                  <a:pt x="182473" y="491770"/>
                </a:cubicBezTo>
                <a:lnTo>
                  <a:pt x="80425" y="491770"/>
                </a:lnTo>
                <a:cubicBezTo>
                  <a:pt x="76444" y="491770"/>
                  <a:pt x="73187" y="488518"/>
                  <a:pt x="73187" y="484544"/>
                </a:cubicBezTo>
                <a:lnTo>
                  <a:pt x="47012" y="484544"/>
                </a:lnTo>
                <a:cubicBezTo>
                  <a:pt x="46168" y="484544"/>
                  <a:pt x="45444" y="483822"/>
                  <a:pt x="45444" y="482979"/>
                </a:cubicBezTo>
                <a:cubicBezTo>
                  <a:pt x="45444" y="482136"/>
                  <a:pt x="46168" y="481413"/>
                  <a:pt x="47012" y="481413"/>
                </a:cubicBezTo>
                <a:lnTo>
                  <a:pt x="73187" y="481413"/>
                </a:lnTo>
                <a:lnTo>
                  <a:pt x="73187" y="388199"/>
                </a:lnTo>
                <a:lnTo>
                  <a:pt x="47012" y="388199"/>
                </a:lnTo>
                <a:cubicBezTo>
                  <a:pt x="46168" y="388199"/>
                  <a:pt x="45444" y="387476"/>
                  <a:pt x="45444" y="386633"/>
                </a:cubicBezTo>
                <a:cubicBezTo>
                  <a:pt x="45444" y="385790"/>
                  <a:pt x="46168" y="385067"/>
                  <a:pt x="47012" y="385067"/>
                </a:cubicBezTo>
                <a:lnTo>
                  <a:pt x="73187" y="385067"/>
                </a:lnTo>
                <a:lnTo>
                  <a:pt x="73187" y="291853"/>
                </a:lnTo>
                <a:lnTo>
                  <a:pt x="47012" y="291853"/>
                </a:lnTo>
                <a:cubicBezTo>
                  <a:pt x="46168" y="291853"/>
                  <a:pt x="45444" y="291130"/>
                  <a:pt x="45444" y="290287"/>
                </a:cubicBezTo>
                <a:cubicBezTo>
                  <a:pt x="45444" y="289444"/>
                  <a:pt x="46168" y="288722"/>
                  <a:pt x="47012" y="288722"/>
                </a:cubicBezTo>
                <a:lnTo>
                  <a:pt x="73187" y="288722"/>
                </a:lnTo>
                <a:lnTo>
                  <a:pt x="73187" y="237177"/>
                </a:lnTo>
                <a:cubicBezTo>
                  <a:pt x="73187" y="233082"/>
                  <a:pt x="76444" y="229830"/>
                  <a:pt x="80425" y="229830"/>
                </a:cubicBezTo>
                <a:lnTo>
                  <a:pt x="182473" y="229830"/>
                </a:lnTo>
                <a:cubicBezTo>
                  <a:pt x="186453" y="229830"/>
                  <a:pt x="189710" y="233082"/>
                  <a:pt x="189710" y="237177"/>
                </a:cubicBezTo>
                <a:lnTo>
                  <a:pt x="189710" y="288722"/>
                </a:lnTo>
                <a:lnTo>
                  <a:pt x="250022" y="288722"/>
                </a:lnTo>
                <a:lnTo>
                  <a:pt x="250022" y="195507"/>
                </a:lnTo>
                <a:lnTo>
                  <a:pt x="47012" y="195507"/>
                </a:lnTo>
                <a:cubicBezTo>
                  <a:pt x="46168" y="195507"/>
                  <a:pt x="45444" y="194785"/>
                  <a:pt x="45444" y="193942"/>
                </a:cubicBezTo>
                <a:cubicBezTo>
                  <a:pt x="45444" y="193099"/>
                  <a:pt x="46168" y="192376"/>
                  <a:pt x="47012" y="192376"/>
                </a:cubicBezTo>
                <a:lnTo>
                  <a:pt x="250022" y="192376"/>
                </a:lnTo>
                <a:lnTo>
                  <a:pt x="250022" y="99162"/>
                </a:lnTo>
                <a:lnTo>
                  <a:pt x="47012" y="99162"/>
                </a:lnTo>
                <a:cubicBezTo>
                  <a:pt x="46168" y="99162"/>
                  <a:pt x="45444" y="98439"/>
                  <a:pt x="45444" y="97596"/>
                </a:cubicBezTo>
                <a:cubicBezTo>
                  <a:pt x="45444" y="96753"/>
                  <a:pt x="46168" y="96030"/>
                  <a:pt x="47012" y="96030"/>
                </a:cubicBezTo>
                <a:lnTo>
                  <a:pt x="250022" y="96030"/>
                </a:lnTo>
                <a:lnTo>
                  <a:pt x="250022" y="60503"/>
                </a:lnTo>
                <a:cubicBezTo>
                  <a:pt x="250022" y="56529"/>
                  <a:pt x="253279" y="53277"/>
                  <a:pt x="257380" y="53277"/>
                </a:cubicBezTo>
                <a:close/>
                <a:moveTo>
                  <a:pt x="16043" y="0"/>
                </a:moveTo>
                <a:cubicBezTo>
                  <a:pt x="24969" y="0"/>
                  <a:pt x="32206" y="7227"/>
                  <a:pt x="32206" y="16020"/>
                </a:cubicBezTo>
                <a:lnTo>
                  <a:pt x="32206" y="523593"/>
                </a:lnTo>
                <a:lnTo>
                  <a:pt x="588632" y="523593"/>
                </a:lnTo>
                <a:cubicBezTo>
                  <a:pt x="597558" y="523593"/>
                  <a:pt x="604675" y="530699"/>
                  <a:pt x="604675" y="539612"/>
                </a:cubicBezTo>
                <a:cubicBezTo>
                  <a:pt x="604675" y="548526"/>
                  <a:pt x="597558" y="555632"/>
                  <a:pt x="588632" y="555632"/>
                </a:cubicBezTo>
                <a:lnTo>
                  <a:pt x="16043" y="555632"/>
                </a:lnTo>
                <a:cubicBezTo>
                  <a:pt x="7237" y="555632"/>
                  <a:pt x="0" y="548526"/>
                  <a:pt x="0" y="539612"/>
                </a:cubicBezTo>
                <a:lnTo>
                  <a:pt x="0" y="16020"/>
                </a:lnTo>
                <a:cubicBezTo>
                  <a:pt x="0" y="7227"/>
                  <a:pt x="7237" y="0"/>
                  <a:pt x="16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46928A5A-5132-8958-D553-6C44DD24C79A}"/>
              </a:ext>
            </a:extLst>
          </p:cNvPr>
          <p:cNvGrpSpPr/>
          <p:nvPr/>
        </p:nvGrpSpPr>
        <p:grpSpPr>
          <a:xfrm>
            <a:off x="2059468" y="1212730"/>
            <a:ext cx="8607721" cy="1005888"/>
            <a:chOff x="1981392" y="4752018"/>
            <a:chExt cx="8607721" cy="1005888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37EDDFC-8C35-749A-5D00-7229587279C9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作为一名学生，老师要求每周提交一次深蹲训练视频作为课后作业，只能把视频发到班级群或者用微信发给老师。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47A1CFDE-E889-03A6-8D9C-1053B0704113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背景情况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4D88F219-6445-5B8B-C131-D522523C46A3}"/>
              </a:ext>
            </a:extLst>
          </p:cNvPr>
          <p:cNvGrpSpPr/>
          <p:nvPr/>
        </p:nvGrpSpPr>
        <p:grpSpPr>
          <a:xfrm>
            <a:off x="2059467" y="2242684"/>
            <a:ext cx="8607721" cy="1005888"/>
            <a:chOff x="1981392" y="4752018"/>
            <a:chExt cx="8607721" cy="1005888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8E377B15-0923-961B-7586-AC1003239F5E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老师无法完整检查几十个人的视频，只能统一说一句“都合格”，小王不知道自己的动作有没有问题，也没法获得教学视频记录和对应的学习进度证明。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729382FE-C638-BF39-70A7-F2DEB2B6ABEF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问题发现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68FF796A-6ED6-897E-906F-28F1A3C1C577}"/>
              </a:ext>
            </a:extLst>
          </p:cNvPr>
          <p:cNvGrpSpPr/>
          <p:nvPr/>
        </p:nvGrpSpPr>
        <p:grpSpPr>
          <a:xfrm>
            <a:off x="2059467" y="3349836"/>
            <a:ext cx="8607721" cy="1005888"/>
            <a:chOff x="1981392" y="4752018"/>
            <a:chExt cx="8607721" cy="100588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D27943CC-EA39-5F74-03E9-2AFCE4DE6CFD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现在小王登录“体育健身智慧课堂”加入课程后直接在课程页面点开深蹲教学视频学习；录制视屏后用手机一键上传视频后，系统对视频进行处理并反馈。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69AB7175-8CD9-B440-DA0A-17A0ADA9306B}"/>
                </a:ext>
              </a:extLst>
            </p:cNvPr>
            <p:cNvSpPr/>
            <p:nvPr/>
          </p:nvSpPr>
          <p:spPr>
            <a:xfrm>
              <a:off x="2035961" y="4752018"/>
              <a:ext cx="30409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处理方案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DC3F1AEB-83BD-5FE1-07A6-F3C5DC3BFCEC}"/>
              </a:ext>
            </a:extLst>
          </p:cNvPr>
          <p:cNvGrpSpPr/>
          <p:nvPr/>
        </p:nvGrpSpPr>
        <p:grpSpPr>
          <a:xfrm>
            <a:off x="2059467" y="4675812"/>
            <a:ext cx="8607721" cy="685801"/>
            <a:chOff x="1981392" y="4752018"/>
            <a:chExt cx="8607721" cy="685801"/>
          </a:xfrm>
        </p:grpSpPr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328C7B07-52CA-DC77-96FC-B44B067E749C}"/>
                </a:ext>
              </a:extLst>
            </p:cNvPr>
            <p:cNvSpPr/>
            <p:nvPr/>
          </p:nvSpPr>
          <p:spPr>
            <a:xfrm>
              <a:off x="1981392" y="5054957"/>
              <a:ext cx="8607721" cy="3828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系统需支持课程和教学视频在线播放；训练视频上传后需在合理时间内完成处理并反馈给学生。</a:t>
              </a: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4CD68377-A9A4-AE77-DC8B-CEB544A68D84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系统需求洞察</a:t>
              </a:r>
            </a:p>
          </p:txBody>
        </p:sp>
      </p:grp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E29D0D-1A01-E431-6E43-0B01979A6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131E4354-988F-5715-EDF5-AE2F4F06180F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F73EAB-113E-8429-9F07-ED80D1FECF43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用户故事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81F24B-0A8E-9DAF-438D-5C8048D48BE3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用户调研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|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用户故事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13" name="圆: 空心 2">
            <a:extLst>
              <a:ext uri="{FF2B5EF4-FFF2-40B4-BE49-F238E27FC236}">
                <a16:creationId xmlns:a16="http://schemas.microsoft.com/office/drawing/2014/main" id="{24D84B98-BE7F-D36D-116B-197ECDCD51C1}"/>
              </a:ext>
            </a:extLst>
          </p:cNvPr>
          <p:cNvSpPr/>
          <p:nvPr/>
        </p:nvSpPr>
        <p:spPr>
          <a:xfrm>
            <a:off x="2763861" y="5118055"/>
            <a:ext cx="1108629" cy="1108629"/>
          </a:xfrm>
          <a:prstGeom prst="donut">
            <a:avLst>
              <a:gd name="adj" fmla="val 11591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EDCA8CC0-70A6-270F-64C7-BB3733DB8225}"/>
              </a:ext>
            </a:extLst>
          </p:cNvPr>
          <p:cNvSpPr/>
          <p:nvPr/>
        </p:nvSpPr>
        <p:spPr>
          <a:xfrm>
            <a:off x="1370499" y="1333546"/>
            <a:ext cx="602736" cy="602736"/>
          </a:xfrm>
          <a:prstGeom prst="ellipse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B8F94D66-223F-BB90-EA35-A50E26AD0DA7}"/>
              </a:ext>
            </a:extLst>
          </p:cNvPr>
          <p:cNvSpPr/>
          <p:nvPr/>
        </p:nvSpPr>
        <p:spPr>
          <a:xfrm>
            <a:off x="1370500" y="3551412"/>
            <a:ext cx="602736" cy="602736"/>
          </a:xfrm>
          <a:prstGeom prst="ellipse">
            <a:avLst/>
          </a:prstGeom>
          <a:solidFill>
            <a:srgbClr val="D0C7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086C413A-3B0F-FD90-8E68-DD01B42FAE2F}"/>
              </a:ext>
            </a:extLst>
          </p:cNvPr>
          <p:cNvSpPr/>
          <p:nvPr/>
        </p:nvSpPr>
        <p:spPr>
          <a:xfrm>
            <a:off x="1370500" y="2384004"/>
            <a:ext cx="602736" cy="602736"/>
          </a:xfrm>
          <a:prstGeom prst="ellipse">
            <a:avLst/>
          </a:prstGeom>
          <a:solidFill>
            <a:srgbClr val="B8A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1170A3C7-A6B4-D190-D4F4-C1A2CF2FC335}"/>
              </a:ext>
            </a:extLst>
          </p:cNvPr>
          <p:cNvSpPr/>
          <p:nvPr/>
        </p:nvSpPr>
        <p:spPr>
          <a:xfrm>
            <a:off x="1373908" y="4873426"/>
            <a:ext cx="602736" cy="602736"/>
          </a:xfrm>
          <a:prstGeom prst="ellipse">
            <a:avLst/>
          </a:prstGeom>
          <a:solidFill>
            <a:srgbClr val="E1DB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business-bars-graphic_70650">
            <a:extLst>
              <a:ext uri="{FF2B5EF4-FFF2-40B4-BE49-F238E27FC236}">
                <a16:creationId xmlns:a16="http://schemas.microsoft.com/office/drawing/2014/main" id="{8813B6E8-4E4B-0F4F-A0CD-5A096BC11CB1}"/>
              </a:ext>
            </a:extLst>
          </p:cNvPr>
          <p:cNvSpPr>
            <a:spLocks noChangeAspect="1"/>
          </p:cNvSpPr>
          <p:nvPr/>
        </p:nvSpPr>
        <p:spPr bwMode="auto">
          <a:xfrm>
            <a:off x="1542680" y="3728621"/>
            <a:ext cx="258376" cy="309575"/>
          </a:xfrm>
          <a:custGeom>
            <a:avLst/>
            <a:gdLst>
              <a:gd name="connsiteX0" fmla="*/ 485852 w 492308"/>
              <a:gd name="connsiteY0" fmla="*/ 451239 h 589863"/>
              <a:gd name="connsiteX1" fmla="*/ 492308 w 492308"/>
              <a:gd name="connsiteY1" fmla="*/ 497178 h 589863"/>
              <a:gd name="connsiteX2" fmla="*/ 488273 w 492308"/>
              <a:gd name="connsiteY2" fmla="*/ 496373 h 589863"/>
              <a:gd name="connsiteX3" fmla="*/ 475360 w 492308"/>
              <a:gd name="connsiteY3" fmla="*/ 562461 h 589863"/>
              <a:gd name="connsiteX4" fmla="*/ 414024 w 492308"/>
              <a:gd name="connsiteY4" fmla="*/ 589863 h 589863"/>
              <a:gd name="connsiteX5" fmla="*/ 387392 w 492308"/>
              <a:gd name="connsiteY5" fmla="*/ 589863 h 589863"/>
              <a:gd name="connsiteX6" fmla="*/ 233245 w 492308"/>
              <a:gd name="connsiteY6" fmla="*/ 526193 h 589863"/>
              <a:gd name="connsiteX7" fmla="*/ 93626 w 492308"/>
              <a:gd name="connsiteY7" fmla="*/ 485895 h 589863"/>
              <a:gd name="connsiteX8" fmla="*/ 81520 w 492308"/>
              <a:gd name="connsiteY8" fmla="*/ 477030 h 589863"/>
              <a:gd name="connsiteX9" fmla="*/ 91205 w 492308"/>
              <a:gd name="connsiteY9" fmla="*/ 464940 h 589863"/>
              <a:gd name="connsiteX10" fmla="*/ 248579 w 492308"/>
              <a:gd name="connsiteY10" fmla="*/ 511686 h 589863"/>
              <a:gd name="connsiteX11" fmla="*/ 413217 w 492308"/>
              <a:gd name="connsiteY11" fmla="*/ 568102 h 589863"/>
              <a:gd name="connsiteX12" fmla="*/ 458412 w 492308"/>
              <a:gd name="connsiteY12" fmla="*/ 549565 h 589863"/>
              <a:gd name="connsiteX13" fmla="*/ 465675 w 492308"/>
              <a:gd name="connsiteY13" fmla="*/ 492343 h 589863"/>
              <a:gd name="connsiteX14" fmla="*/ 447113 w 492308"/>
              <a:gd name="connsiteY14" fmla="*/ 489119 h 589863"/>
              <a:gd name="connsiteX15" fmla="*/ 453562 w 492308"/>
              <a:gd name="connsiteY15" fmla="*/ 404600 h 589863"/>
              <a:gd name="connsiteX16" fmla="*/ 475336 w 492308"/>
              <a:gd name="connsiteY16" fmla="*/ 434373 h 589863"/>
              <a:gd name="connsiteX17" fmla="*/ 432595 w 492308"/>
              <a:gd name="connsiteY17" fmla="*/ 477021 h 589863"/>
              <a:gd name="connsiteX18" fmla="*/ 403563 w 492308"/>
              <a:gd name="connsiteY18" fmla="*/ 456904 h 589863"/>
              <a:gd name="connsiteX19" fmla="*/ 258279 w 492308"/>
              <a:gd name="connsiteY19" fmla="*/ 178915 h 589863"/>
              <a:gd name="connsiteX20" fmla="*/ 442300 w 492308"/>
              <a:gd name="connsiteY20" fmla="*/ 391628 h 589863"/>
              <a:gd name="connsiteX21" fmla="*/ 388224 w 492308"/>
              <a:gd name="connsiteY21" fmla="*/ 447223 h 589863"/>
              <a:gd name="connsiteX22" fmla="*/ 171919 w 492308"/>
              <a:gd name="connsiteY22" fmla="*/ 263516 h 589863"/>
              <a:gd name="connsiteX23" fmla="*/ 258279 w 492308"/>
              <a:gd name="connsiteY23" fmla="*/ 178915 h 589863"/>
              <a:gd name="connsiteX24" fmla="*/ 119450 w 492308"/>
              <a:gd name="connsiteY24" fmla="*/ 0 h 589863"/>
              <a:gd name="connsiteX25" fmla="*/ 238900 w 492308"/>
              <a:gd name="connsiteY25" fmla="*/ 119255 h 589863"/>
              <a:gd name="connsiteX26" fmla="*/ 119450 w 492308"/>
              <a:gd name="connsiteY26" fmla="*/ 238510 h 589863"/>
              <a:gd name="connsiteX27" fmla="*/ 0 w 492308"/>
              <a:gd name="connsiteY27" fmla="*/ 119255 h 589863"/>
              <a:gd name="connsiteX28" fmla="*/ 119450 w 492308"/>
              <a:gd name="connsiteY28" fmla="*/ 0 h 58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92308" h="589863">
                <a:moveTo>
                  <a:pt x="485852" y="451239"/>
                </a:moveTo>
                <a:lnTo>
                  <a:pt x="492308" y="497178"/>
                </a:lnTo>
                <a:lnTo>
                  <a:pt x="488273" y="496373"/>
                </a:lnTo>
                <a:cubicBezTo>
                  <a:pt x="490694" y="513298"/>
                  <a:pt x="491501" y="540700"/>
                  <a:pt x="475360" y="562461"/>
                </a:cubicBezTo>
                <a:cubicBezTo>
                  <a:pt x="462447" y="579386"/>
                  <a:pt x="442271" y="589057"/>
                  <a:pt x="414024" y="589863"/>
                </a:cubicBezTo>
                <a:cubicBezTo>
                  <a:pt x="404340" y="589863"/>
                  <a:pt x="395462" y="589863"/>
                  <a:pt x="387392" y="589863"/>
                </a:cubicBezTo>
                <a:cubicBezTo>
                  <a:pt x="318792" y="589863"/>
                  <a:pt x="282475" y="580192"/>
                  <a:pt x="233245" y="526193"/>
                </a:cubicBezTo>
                <a:cubicBezTo>
                  <a:pt x="184822" y="474612"/>
                  <a:pt x="95240" y="485895"/>
                  <a:pt x="93626" y="485895"/>
                </a:cubicBezTo>
                <a:cubicBezTo>
                  <a:pt x="87976" y="486701"/>
                  <a:pt x="82327" y="482671"/>
                  <a:pt x="81520" y="477030"/>
                </a:cubicBezTo>
                <a:cubicBezTo>
                  <a:pt x="80713" y="470582"/>
                  <a:pt x="85555" y="465746"/>
                  <a:pt x="91205" y="464940"/>
                </a:cubicBezTo>
                <a:cubicBezTo>
                  <a:pt x="95240" y="464134"/>
                  <a:pt x="192893" y="452045"/>
                  <a:pt x="248579" y="511686"/>
                </a:cubicBezTo>
                <a:cubicBezTo>
                  <a:pt x="297002" y="564073"/>
                  <a:pt x="325249" y="570520"/>
                  <a:pt x="413217" y="568102"/>
                </a:cubicBezTo>
                <a:cubicBezTo>
                  <a:pt x="434200" y="567296"/>
                  <a:pt x="449534" y="561655"/>
                  <a:pt x="458412" y="549565"/>
                </a:cubicBezTo>
                <a:cubicBezTo>
                  <a:pt x="471325" y="531029"/>
                  <a:pt x="468097" y="503626"/>
                  <a:pt x="465675" y="492343"/>
                </a:cubicBezTo>
                <a:lnTo>
                  <a:pt x="447113" y="489119"/>
                </a:lnTo>
                <a:close/>
                <a:moveTo>
                  <a:pt x="453562" y="404600"/>
                </a:moveTo>
                <a:lnTo>
                  <a:pt x="475336" y="434373"/>
                </a:lnTo>
                <a:lnTo>
                  <a:pt x="432595" y="477021"/>
                </a:lnTo>
                <a:lnTo>
                  <a:pt x="403563" y="456904"/>
                </a:lnTo>
                <a:close/>
                <a:moveTo>
                  <a:pt x="258279" y="178915"/>
                </a:moveTo>
                <a:lnTo>
                  <a:pt x="442300" y="391628"/>
                </a:lnTo>
                <a:lnTo>
                  <a:pt x="388224" y="447223"/>
                </a:lnTo>
                <a:lnTo>
                  <a:pt x="171919" y="263516"/>
                </a:lnTo>
                <a:cubicBezTo>
                  <a:pt x="171919" y="263516"/>
                  <a:pt x="230838" y="230482"/>
                  <a:pt x="258279" y="178915"/>
                </a:cubicBezTo>
                <a:close/>
                <a:moveTo>
                  <a:pt x="119450" y="0"/>
                </a:moveTo>
                <a:cubicBezTo>
                  <a:pt x="185420" y="0"/>
                  <a:pt x="238900" y="53392"/>
                  <a:pt x="238900" y="119255"/>
                </a:cubicBezTo>
                <a:cubicBezTo>
                  <a:pt x="238900" y="185118"/>
                  <a:pt x="185420" y="238510"/>
                  <a:pt x="119450" y="238510"/>
                </a:cubicBezTo>
                <a:cubicBezTo>
                  <a:pt x="53480" y="238510"/>
                  <a:pt x="0" y="185118"/>
                  <a:pt x="0" y="119255"/>
                </a:cubicBezTo>
                <a:cubicBezTo>
                  <a:pt x="0" y="53392"/>
                  <a:pt x="53480" y="0"/>
                  <a:pt x="1194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business-bars-graphic_70650">
            <a:extLst>
              <a:ext uri="{FF2B5EF4-FFF2-40B4-BE49-F238E27FC236}">
                <a16:creationId xmlns:a16="http://schemas.microsoft.com/office/drawing/2014/main" id="{E01350A6-4E5A-033A-2BE2-8C9C12664D94}"/>
              </a:ext>
            </a:extLst>
          </p:cNvPr>
          <p:cNvSpPr>
            <a:spLocks noChangeAspect="1"/>
          </p:cNvSpPr>
          <p:nvPr/>
        </p:nvSpPr>
        <p:spPr bwMode="auto">
          <a:xfrm>
            <a:off x="1561346" y="2518239"/>
            <a:ext cx="221043" cy="309575"/>
          </a:xfrm>
          <a:custGeom>
            <a:avLst/>
            <a:gdLst>
              <a:gd name="connsiteX0" fmla="*/ 154403 w 432307"/>
              <a:gd name="connsiteY0" fmla="*/ 499109 h 605451"/>
              <a:gd name="connsiteX1" fmla="*/ 277904 w 432307"/>
              <a:gd name="connsiteY1" fmla="*/ 499109 h 605451"/>
              <a:gd name="connsiteX2" fmla="*/ 287248 w 432307"/>
              <a:gd name="connsiteY2" fmla="*/ 513435 h 605451"/>
              <a:gd name="connsiteX3" fmla="*/ 277904 w 432307"/>
              <a:gd name="connsiteY3" fmla="*/ 527762 h 605451"/>
              <a:gd name="connsiteX4" fmla="*/ 287248 w 432307"/>
              <a:gd name="connsiteY4" fmla="*/ 542184 h 605451"/>
              <a:gd name="connsiteX5" fmla="*/ 277904 w 432307"/>
              <a:gd name="connsiteY5" fmla="*/ 556511 h 605451"/>
              <a:gd name="connsiteX6" fmla="*/ 287248 w 432307"/>
              <a:gd name="connsiteY6" fmla="*/ 570837 h 605451"/>
              <a:gd name="connsiteX7" fmla="*/ 271449 w 432307"/>
              <a:gd name="connsiteY7" fmla="*/ 586606 h 605451"/>
              <a:gd name="connsiteX8" fmla="*/ 268078 w 432307"/>
              <a:gd name="connsiteY8" fmla="*/ 586606 h 605451"/>
              <a:gd name="connsiteX9" fmla="*/ 239081 w 432307"/>
              <a:gd name="connsiteY9" fmla="*/ 605451 h 605451"/>
              <a:gd name="connsiteX10" fmla="*/ 193226 w 432307"/>
              <a:gd name="connsiteY10" fmla="*/ 605451 h 605451"/>
              <a:gd name="connsiteX11" fmla="*/ 164229 w 432307"/>
              <a:gd name="connsiteY11" fmla="*/ 586606 h 605451"/>
              <a:gd name="connsiteX12" fmla="*/ 160761 w 432307"/>
              <a:gd name="connsiteY12" fmla="*/ 586606 h 605451"/>
              <a:gd name="connsiteX13" fmla="*/ 145059 w 432307"/>
              <a:gd name="connsiteY13" fmla="*/ 570837 h 605451"/>
              <a:gd name="connsiteX14" fmla="*/ 154403 w 432307"/>
              <a:gd name="connsiteY14" fmla="*/ 556511 h 605451"/>
              <a:gd name="connsiteX15" fmla="*/ 145059 w 432307"/>
              <a:gd name="connsiteY15" fmla="*/ 542184 h 605451"/>
              <a:gd name="connsiteX16" fmla="*/ 154403 w 432307"/>
              <a:gd name="connsiteY16" fmla="*/ 527762 h 605451"/>
              <a:gd name="connsiteX17" fmla="*/ 145059 w 432307"/>
              <a:gd name="connsiteY17" fmla="*/ 513435 h 605451"/>
              <a:gd name="connsiteX18" fmla="*/ 154403 w 432307"/>
              <a:gd name="connsiteY18" fmla="*/ 499109 h 605451"/>
              <a:gd name="connsiteX19" fmla="*/ 396249 w 432307"/>
              <a:gd name="connsiteY19" fmla="*/ 337144 h 605451"/>
              <a:gd name="connsiteX20" fmla="*/ 426219 w 432307"/>
              <a:gd name="connsiteY20" fmla="*/ 354378 h 605451"/>
              <a:gd name="connsiteX21" fmla="*/ 430651 w 432307"/>
              <a:gd name="connsiteY21" fmla="*/ 371035 h 605451"/>
              <a:gd name="connsiteX22" fmla="*/ 420148 w 432307"/>
              <a:gd name="connsiteY22" fmla="*/ 377101 h 605451"/>
              <a:gd name="connsiteX23" fmla="*/ 414077 w 432307"/>
              <a:gd name="connsiteY23" fmla="*/ 375464 h 605451"/>
              <a:gd name="connsiteX24" fmla="*/ 384107 w 432307"/>
              <a:gd name="connsiteY24" fmla="*/ 358133 h 605451"/>
              <a:gd name="connsiteX25" fmla="*/ 379578 w 432307"/>
              <a:gd name="connsiteY25" fmla="*/ 341573 h 605451"/>
              <a:gd name="connsiteX26" fmla="*/ 396249 w 432307"/>
              <a:gd name="connsiteY26" fmla="*/ 337144 h 605451"/>
              <a:gd name="connsiteX27" fmla="*/ 36058 w 432307"/>
              <a:gd name="connsiteY27" fmla="*/ 337144 h 605451"/>
              <a:gd name="connsiteX28" fmla="*/ 52729 w 432307"/>
              <a:gd name="connsiteY28" fmla="*/ 341573 h 605451"/>
              <a:gd name="connsiteX29" fmla="*/ 48200 w 432307"/>
              <a:gd name="connsiteY29" fmla="*/ 358133 h 605451"/>
              <a:gd name="connsiteX30" fmla="*/ 18230 w 432307"/>
              <a:gd name="connsiteY30" fmla="*/ 375464 h 605451"/>
              <a:gd name="connsiteX31" fmla="*/ 12159 w 432307"/>
              <a:gd name="connsiteY31" fmla="*/ 377101 h 605451"/>
              <a:gd name="connsiteX32" fmla="*/ 1656 w 432307"/>
              <a:gd name="connsiteY32" fmla="*/ 371035 h 605451"/>
              <a:gd name="connsiteX33" fmla="*/ 6088 w 432307"/>
              <a:gd name="connsiteY33" fmla="*/ 354378 h 605451"/>
              <a:gd name="connsiteX34" fmla="*/ 18230 w 432307"/>
              <a:gd name="connsiteY34" fmla="*/ 119232 h 605451"/>
              <a:gd name="connsiteX35" fmla="*/ 48200 w 432307"/>
              <a:gd name="connsiteY35" fmla="*/ 136535 h 605451"/>
              <a:gd name="connsiteX36" fmla="*/ 52729 w 432307"/>
              <a:gd name="connsiteY36" fmla="*/ 153069 h 605451"/>
              <a:gd name="connsiteX37" fmla="*/ 42129 w 432307"/>
              <a:gd name="connsiteY37" fmla="*/ 159125 h 605451"/>
              <a:gd name="connsiteX38" fmla="*/ 36058 w 432307"/>
              <a:gd name="connsiteY38" fmla="*/ 157491 h 605451"/>
              <a:gd name="connsiteX39" fmla="*/ 6088 w 432307"/>
              <a:gd name="connsiteY39" fmla="*/ 140188 h 605451"/>
              <a:gd name="connsiteX40" fmla="*/ 1656 w 432307"/>
              <a:gd name="connsiteY40" fmla="*/ 123654 h 605451"/>
              <a:gd name="connsiteX41" fmla="*/ 18230 w 432307"/>
              <a:gd name="connsiteY41" fmla="*/ 119232 h 605451"/>
              <a:gd name="connsiteX42" fmla="*/ 414077 w 432307"/>
              <a:gd name="connsiteY42" fmla="*/ 119232 h 605451"/>
              <a:gd name="connsiteX43" fmla="*/ 430651 w 432307"/>
              <a:gd name="connsiteY43" fmla="*/ 123654 h 605451"/>
              <a:gd name="connsiteX44" fmla="*/ 426219 w 432307"/>
              <a:gd name="connsiteY44" fmla="*/ 140188 h 605451"/>
              <a:gd name="connsiteX45" fmla="*/ 396249 w 432307"/>
              <a:gd name="connsiteY45" fmla="*/ 157491 h 605451"/>
              <a:gd name="connsiteX46" fmla="*/ 390178 w 432307"/>
              <a:gd name="connsiteY46" fmla="*/ 159125 h 605451"/>
              <a:gd name="connsiteX47" fmla="*/ 379578 w 432307"/>
              <a:gd name="connsiteY47" fmla="*/ 153069 h 605451"/>
              <a:gd name="connsiteX48" fmla="*/ 384107 w 432307"/>
              <a:gd name="connsiteY48" fmla="*/ 136535 h 605451"/>
              <a:gd name="connsiteX49" fmla="*/ 216153 w 432307"/>
              <a:gd name="connsiteY49" fmla="*/ 94416 h 605451"/>
              <a:gd name="connsiteX50" fmla="*/ 372067 w 432307"/>
              <a:gd name="connsiteY50" fmla="*/ 250212 h 605451"/>
              <a:gd name="connsiteX51" fmla="*/ 335376 w 432307"/>
              <a:gd name="connsiteY51" fmla="*/ 361866 h 605451"/>
              <a:gd name="connsiteX52" fmla="*/ 301285 w 432307"/>
              <a:gd name="connsiteY52" fmla="*/ 462269 h 605451"/>
              <a:gd name="connsiteX53" fmla="*/ 286935 w 432307"/>
              <a:gd name="connsiteY53" fmla="*/ 476598 h 605451"/>
              <a:gd name="connsiteX54" fmla="*/ 284046 w 432307"/>
              <a:gd name="connsiteY54" fmla="*/ 476598 h 605451"/>
              <a:gd name="connsiteX55" fmla="*/ 148163 w 432307"/>
              <a:gd name="connsiteY55" fmla="*/ 476598 h 605451"/>
              <a:gd name="connsiteX56" fmla="*/ 145371 w 432307"/>
              <a:gd name="connsiteY56" fmla="*/ 476598 h 605451"/>
              <a:gd name="connsiteX57" fmla="*/ 131021 w 432307"/>
              <a:gd name="connsiteY57" fmla="*/ 462269 h 605451"/>
              <a:gd name="connsiteX58" fmla="*/ 97316 w 432307"/>
              <a:gd name="connsiteY58" fmla="*/ 363501 h 605451"/>
              <a:gd name="connsiteX59" fmla="*/ 60239 w 432307"/>
              <a:gd name="connsiteY59" fmla="*/ 250212 h 605451"/>
              <a:gd name="connsiteX60" fmla="*/ 216153 w 432307"/>
              <a:gd name="connsiteY60" fmla="*/ 94416 h 605451"/>
              <a:gd name="connsiteX61" fmla="*/ 216154 w 432307"/>
              <a:gd name="connsiteY61" fmla="*/ 0 h 605451"/>
              <a:gd name="connsiteX62" fmla="*/ 228256 w 432307"/>
              <a:gd name="connsiteY62" fmla="*/ 12117 h 605451"/>
              <a:gd name="connsiteX63" fmla="*/ 228256 w 432307"/>
              <a:gd name="connsiteY63" fmla="*/ 46735 h 605451"/>
              <a:gd name="connsiteX64" fmla="*/ 216154 w 432307"/>
              <a:gd name="connsiteY64" fmla="*/ 58852 h 605451"/>
              <a:gd name="connsiteX65" fmla="*/ 204052 w 432307"/>
              <a:gd name="connsiteY65" fmla="*/ 46735 h 605451"/>
              <a:gd name="connsiteX66" fmla="*/ 204052 w 432307"/>
              <a:gd name="connsiteY66" fmla="*/ 12117 h 605451"/>
              <a:gd name="connsiteX67" fmla="*/ 216154 w 432307"/>
              <a:gd name="connsiteY67" fmla="*/ 0 h 6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432307" h="605451">
                <a:moveTo>
                  <a:pt x="154403" y="499109"/>
                </a:moveTo>
                <a:lnTo>
                  <a:pt x="277904" y="499109"/>
                </a:lnTo>
                <a:cubicBezTo>
                  <a:pt x="283395" y="501513"/>
                  <a:pt x="287248" y="507089"/>
                  <a:pt x="287248" y="513435"/>
                </a:cubicBezTo>
                <a:cubicBezTo>
                  <a:pt x="287248" y="519877"/>
                  <a:pt x="283395" y="525358"/>
                  <a:pt x="277904" y="527762"/>
                </a:cubicBezTo>
                <a:cubicBezTo>
                  <a:pt x="283395" y="530262"/>
                  <a:pt x="287248" y="535742"/>
                  <a:pt x="287248" y="542184"/>
                </a:cubicBezTo>
                <a:cubicBezTo>
                  <a:pt x="287248" y="548530"/>
                  <a:pt x="283395" y="554011"/>
                  <a:pt x="277904" y="556511"/>
                </a:cubicBezTo>
                <a:cubicBezTo>
                  <a:pt x="283395" y="558914"/>
                  <a:pt x="287248" y="564395"/>
                  <a:pt x="287248" y="570837"/>
                </a:cubicBezTo>
                <a:cubicBezTo>
                  <a:pt x="287248" y="579491"/>
                  <a:pt x="280216" y="586606"/>
                  <a:pt x="271449" y="586606"/>
                </a:cubicBezTo>
                <a:lnTo>
                  <a:pt x="268078" y="586606"/>
                </a:lnTo>
                <a:cubicBezTo>
                  <a:pt x="263165" y="597663"/>
                  <a:pt x="251990" y="605451"/>
                  <a:pt x="239081" y="605451"/>
                </a:cubicBezTo>
                <a:lnTo>
                  <a:pt x="193226" y="605451"/>
                </a:lnTo>
                <a:cubicBezTo>
                  <a:pt x="180221" y="605451"/>
                  <a:pt x="169143" y="597663"/>
                  <a:pt x="164229" y="586606"/>
                </a:cubicBezTo>
                <a:lnTo>
                  <a:pt x="160761" y="586606"/>
                </a:lnTo>
                <a:cubicBezTo>
                  <a:pt x="152091" y="586606"/>
                  <a:pt x="145059" y="579491"/>
                  <a:pt x="145059" y="570837"/>
                </a:cubicBezTo>
                <a:cubicBezTo>
                  <a:pt x="145059" y="564395"/>
                  <a:pt x="148912" y="558914"/>
                  <a:pt x="154403" y="556511"/>
                </a:cubicBezTo>
                <a:cubicBezTo>
                  <a:pt x="148912" y="554011"/>
                  <a:pt x="145059" y="548530"/>
                  <a:pt x="145059" y="542184"/>
                </a:cubicBezTo>
                <a:cubicBezTo>
                  <a:pt x="145059" y="535742"/>
                  <a:pt x="148912" y="530262"/>
                  <a:pt x="154403" y="527762"/>
                </a:cubicBezTo>
                <a:cubicBezTo>
                  <a:pt x="148912" y="525358"/>
                  <a:pt x="145059" y="519877"/>
                  <a:pt x="145059" y="513435"/>
                </a:cubicBezTo>
                <a:cubicBezTo>
                  <a:pt x="145059" y="507089"/>
                  <a:pt x="148912" y="501513"/>
                  <a:pt x="154403" y="499109"/>
                </a:cubicBezTo>
                <a:close/>
                <a:moveTo>
                  <a:pt x="396249" y="337144"/>
                </a:moveTo>
                <a:lnTo>
                  <a:pt x="426219" y="354378"/>
                </a:lnTo>
                <a:cubicBezTo>
                  <a:pt x="432000" y="357748"/>
                  <a:pt x="434024" y="365258"/>
                  <a:pt x="430651" y="371035"/>
                </a:cubicBezTo>
                <a:cubicBezTo>
                  <a:pt x="428435" y="374886"/>
                  <a:pt x="424291" y="377101"/>
                  <a:pt x="420148" y="377101"/>
                </a:cubicBezTo>
                <a:cubicBezTo>
                  <a:pt x="418028" y="377101"/>
                  <a:pt x="416004" y="376620"/>
                  <a:pt x="414077" y="375464"/>
                </a:cubicBezTo>
                <a:lnTo>
                  <a:pt x="384107" y="358133"/>
                </a:lnTo>
                <a:cubicBezTo>
                  <a:pt x="378229" y="354860"/>
                  <a:pt x="376302" y="347350"/>
                  <a:pt x="379578" y="341573"/>
                </a:cubicBezTo>
                <a:cubicBezTo>
                  <a:pt x="382951" y="335796"/>
                  <a:pt x="390371" y="333774"/>
                  <a:pt x="396249" y="337144"/>
                </a:cubicBezTo>
                <a:close/>
                <a:moveTo>
                  <a:pt x="36058" y="337144"/>
                </a:moveTo>
                <a:cubicBezTo>
                  <a:pt x="41839" y="333774"/>
                  <a:pt x="49356" y="335796"/>
                  <a:pt x="52729" y="341573"/>
                </a:cubicBezTo>
                <a:cubicBezTo>
                  <a:pt x="56005" y="347350"/>
                  <a:pt x="54078" y="354860"/>
                  <a:pt x="48200" y="358133"/>
                </a:cubicBezTo>
                <a:lnTo>
                  <a:pt x="18230" y="375464"/>
                </a:lnTo>
                <a:cubicBezTo>
                  <a:pt x="16303" y="376620"/>
                  <a:pt x="14183" y="377101"/>
                  <a:pt x="12159" y="377101"/>
                </a:cubicBezTo>
                <a:cubicBezTo>
                  <a:pt x="7919" y="377101"/>
                  <a:pt x="3872" y="374886"/>
                  <a:pt x="1656" y="371035"/>
                </a:cubicBezTo>
                <a:cubicBezTo>
                  <a:pt x="-1717" y="365258"/>
                  <a:pt x="210" y="357748"/>
                  <a:pt x="6088" y="354378"/>
                </a:cubicBezTo>
                <a:close/>
                <a:moveTo>
                  <a:pt x="18230" y="119232"/>
                </a:moveTo>
                <a:lnTo>
                  <a:pt x="48200" y="136535"/>
                </a:lnTo>
                <a:cubicBezTo>
                  <a:pt x="54078" y="139804"/>
                  <a:pt x="56005" y="147301"/>
                  <a:pt x="52729" y="153069"/>
                </a:cubicBezTo>
                <a:cubicBezTo>
                  <a:pt x="50416" y="156914"/>
                  <a:pt x="46369" y="159125"/>
                  <a:pt x="42129" y="159125"/>
                </a:cubicBezTo>
                <a:cubicBezTo>
                  <a:pt x="40105" y="159125"/>
                  <a:pt x="37985" y="158644"/>
                  <a:pt x="36058" y="157491"/>
                </a:cubicBezTo>
                <a:lnTo>
                  <a:pt x="6088" y="140188"/>
                </a:lnTo>
                <a:cubicBezTo>
                  <a:pt x="210" y="136920"/>
                  <a:pt x="-1717" y="129422"/>
                  <a:pt x="1656" y="123654"/>
                </a:cubicBezTo>
                <a:cubicBezTo>
                  <a:pt x="4932" y="117887"/>
                  <a:pt x="12448" y="115868"/>
                  <a:pt x="18230" y="119232"/>
                </a:cubicBezTo>
                <a:close/>
                <a:moveTo>
                  <a:pt x="414077" y="119232"/>
                </a:moveTo>
                <a:cubicBezTo>
                  <a:pt x="419859" y="115868"/>
                  <a:pt x="427279" y="117887"/>
                  <a:pt x="430651" y="123654"/>
                </a:cubicBezTo>
                <a:cubicBezTo>
                  <a:pt x="434024" y="129422"/>
                  <a:pt x="432097" y="136920"/>
                  <a:pt x="426219" y="140188"/>
                </a:cubicBezTo>
                <a:lnTo>
                  <a:pt x="396249" y="157491"/>
                </a:lnTo>
                <a:cubicBezTo>
                  <a:pt x="394322" y="158644"/>
                  <a:pt x="392202" y="159125"/>
                  <a:pt x="390178" y="159125"/>
                </a:cubicBezTo>
                <a:cubicBezTo>
                  <a:pt x="385938" y="159125"/>
                  <a:pt x="381891" y="156914"/>
                  <a:pt x="379578" y="153069"/>
                </a:cubicBezTo>
                <a:cubicBezTo>
                  <a:pt x="376302" y="147301"/>
                  <a:pt x="378229" y="139804"/>
                  <a:pt x="384107" y="136535"/>
                </a:cubicBezTo>
                <a:close/>
                <a:moveTo>
                  <a:pt x="216153" y="94416"/>
                </a:moveTo>
                <a:cubicBezTo>
                  <a:pt x="302151" y="94416"/>
                  <a:pt x="372067" y="164332"/>
                  <a:pt x="372067" y="250212"/>
                </a:cubicBezTo>
                <a:cubicBezTo>
                  <a:pt x="372067" y="288777"/>
                  <a:pt x="353384" y="325899"/>
                  <a:pt x="335376" y="361866"/>
                </a:cubicBezTo>
                <a:cubicBezTo>
                  <a:pt x="317849" y="396680"/>
                  <a:pt x="301285" y="429667"/>
                  <a:pt x="301285" y="462269"/>
                </a:cubicBezTo>
                <a:cubicBezTo>
                  <a:pt x="301285" y="470155"/>
                  <a:pt x="294832" y="476598"/>
                  <a:pt x="286935" y="476598"/>
                </a:cubicBezTo>
                <a:lnTo>
                  <a:pt x="284046" y="476598"/>
                </a:lnTo>
                <a:lnTo>
                  <a:pt x="148163" y="476598"/>
                </a:lnTo>
                <a:lnTo>
                  <a:pt x="145371" y="476598"/>
                </a:lnTo>
                <a:cubicBezTo>
                  <a:pt x="137377" y="476598"/>
                  <a:pt x="131021" y="470155"/>
                  <a:pt x="131021" y="462269"/>
                </a:cubicBezTo>
                <a:cubicBezTo>
                  <a:pt x="131021" y="431013"/>
                  <a:pt x="114650" y="398219"/>
                  <a:pt x="97316" y="363501"/>
                </a:cubicBezTo>
                <a:cubicBezTo>
                  <a:pt x="79018" y="326860"/>
                  <a:pt x="60239" y="289065"/>
                  <a:pt x="60239" y="250212"/>
                </a:cubicBezTo>
                <a:cubicBezTo>
                  <a:pt x="60239" y="164332"/>
                  <a:pt x="130155" y="94416"/>
                  <a:pt x="216153" y="94416"/>
                </a:cubicBezTo>
                <a:close/>
                <a:moveTo>
                  <a:pt x="216154" y="0"/>
                </a:moveTo>
                <a:cubicBezTo>
                  <a:pt x="222877" y="0"/>
                  <a:pt x="228256" y="5385"/>
                  <a:pt x="228256" y="12117"/>
                </a:cubicBezTo>
                <a:lnTo>
                  <a:pt x="228256" y="46735"/>
                </a:lnTo>
                <a:cubicBezTo>
                  <a:pt x="228256" y="53371"/>
                  <a:pt x="222877" y="58852"/>
                  <a:pt x="216154" y="58852"/>
                </a:cubicBezTo>
                <a:cubicBezTo>
                  <a:pt x="209431" y="58852"/>
                  <a:pt x="204052" y="53371"/>
                  <a:pt x="204052" y="46735"/>
                </a:cubicBezTo>
                <a:lnTo>
                  <a:pt x="204052" y="12117"/>
                </a:lnTo>
                <a:cubicBezTo>
                  <a:pt x="204052" y="5385"/>
                  <a:pt x="209431" y="0"/>
                  <a:pt x="2161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3" name="business-bars-graphic_70650">
            <a:extLst>
              <a:ext uri="{FF2B5EF4-FFF2-40B4-BE49-F238E27FC236}">
                <a16:creationId xmlns:a16="http://schemas.microsoft.com/office/drawing/2014/main" id="{D20A5325-DFB9-F6D3-DA7A-9414FCD924AB}"/>
              </a:ext>
            </a:extLst>
          </p:cNvPr>
          <p:cNvSpPr>
            <a:spLocks noChangeAspect="1"/>
          </p:cNvSpPr>
          <p:nvPr/>
        </p:nvSpPr>
        <p:spPr bwMode="auto">
          <a:xfrm>
            <a:off x="1542144" y="4993996"/>
            <a:ext cx="266261" cy="309575"/>
          </a:xfrm>
          <a:custGeom>
            <a:avLst/>
            <a:gdLst>
              <a:gd name="T0" fmla="*/ 4142 w 5720"/>
              <a:gd name="T1" fmla="*/ 1476 h 6660"/>
              <a:gd name="T2" fmla="*/ 4753 w 5720"/>
              <a:gd name="T3" fmla="*/ 1195 h 6660"/>
              <a:gd name="T4" fmla="*/ 4177 w 5720"/>
              <a:gd name="T5" fmla="*/ 1044 h 6660"/>
              <a:gd name="T6" fmla="*/ 3935 w 5720"/>
              <a:gd name="T7" fmla="*/ 1135 h 6660"/>
              <a:gd name="T8" fmla="*/ 2861 w 5720"/>
              <a:gd name="T9" fmla="*/ 1062 h 6660"/>
              <a:gd name="T10" fmla="*/ 1617 w 5720"/>
              <a:gd name="T11" fmla="*/ 1094 h 6660"/>
              <a:gd name="T12" fmla="*/ 967 w 5720"/>
              <a:gd name="T13" fmla="*/ 852 h 6660"/>
              <a:gd name="T14" fmla="*/ 1176 w 5720"/>
              <a:gd name="T15" fmla="*/ 1287 h 6660"/>
              <a:gd name="T16" fmla="*/ 1210 w 5720"/>
              <a:gd name="T17" fmla="*/ 1311 h 6660"/>
              <a:gd name="T18" fmla="*/ 1488 w 5720"/>
              <a:gd name="T19" fmla="*/ 1476 h 6660"/>
              <a:gd name="T20" fmla="*/ 0 w 5720"/>
              <a:gd name="T21" fmla="*/ 1676 h 6660"/>
              <a:gd name="T22" fmla="*/ 200 w 5720"/>
              <a:gd name="T23" fmla="*/ 3544 h 6660"/>
              <a:gd name="T24" fmla="*/ 403 w 5720"/>
              <a:gd name="T25" fmla="*/ 6460 h 6660"/>
              <a:gd name="T26" fmla="*/ 5116 w 5720"/>
              <a:gd name="T27" fmla="*/ 6660 h 6660"/>
              <a:gd name="T28" fmla="*/ 5316 w 5720"/>
              <a:gd name="T29" fmla="*/ 3544 h 6660"/>
              <a:gd name="T30" fmla="*/ 5720 w 5720"/>
              <a:gd name="T31" fmla="*/ 3344 h 6660"/>
              <a:gd name="T32" fmla="*/ 5520 w 5720"/>
              <a:gd name="T33" fmla="*/ 1476 h 6660"/>
              <a:gd name="T34" fmla="*/ 3558 w 5720"/>
              <a:gd name="T35" fmla="*/ 742 h 6660"/>
              <a:gd name="T36" fmla="*/ 3535 w 5720"/>
              <a:gd name="T37" fmla="*/ 733 h 6660"/>
              <a:gd name="T38" fmla="*/ 2674 w 5720"/>
              <a:gd name="T39" fmla="*/ 1476 h 6660"/>
              <a:gd name="T40" fmla="*/ 2129 w 5720"/>
              <a:gd name="T41" fmla="*/ 699 h 6660"/>
              <a:gd name="T42" fmla="*/ 3480 w 5720"/>
              <a:gd name="T43" fmla="*/ 6260 h 6660"/>
              <a:gd name="T44" fmla="*/ 3280 w 5720"/>
              <a:gd name="T45" fmla="*/ 3733 h 6660"/>
              <a:gd name="T46" fmla="*/ 2240 w 5720"/>
              <a:gd name="T47" fmla="*/ 3933 h 6660"/>
              <a:gd name="T48" fmla="*/ 803 w 5720"/>
              <a:gd name="T49" fmla="*/ 6260 h 6660"/>
              <a:gd name="T50" fmla="*/ 4916 w 5720"/>
              <a:gd name="T51" fmla="*/ 3544 h 6660"/>
              <a:gd name="T52" fmla="*/ 5320 w 5720"/>
              <a:gd name="T53" fmla="*/ 3144 h 6660"/>
              <a:gd name="T54" fmla="*/ 603 w 5720"/>
              <a:gd name="T55" fmla="*/ 3144 h 6660"/>
              <a:gd name="T56" fmla="*/ 400 w 5720"/>
              <a:gd name="T57" fmla="*/ 1876 h 6660"/>
              <a:gd name="T58" fmla="*/ 2240 w 5720"/>
              <a:gd name="T59" fmla="*/ 2730 h 6660"/>
              <a:gd name="T60" fmla="*/ 3280 w 5720"/>
              <a:gd name="T61" fmla="*/ 2930 h 6660"/>
              <a:gd name="T62" fmla="*/ 3480 w 5720"/>
              <a:gd name="T63" fmla="*/ 1876 h 6660"/>
              <a:gd name="T64" fmla="*/ 5320 w 5720"/>
              <a:gd name="T65" fmla="*/ 3144 h 66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720" h="6660">
                <a:moveTo>
                  <a:pt x="5520" y="1476"/>
                </a:moveTo>
                <a:lnTo>
                  <a:pt x="4142" y="1476"/>
                </a:lnTo>
                <a:cubicBezTo>
                  <a:pt x="4263" y="1432"/>
                  <a:pt x="4426" y="1384"/>
                  <a:pt x="4546" y="1388"/>
                </a:cubicBezTo>
                <a:cubicBezTo>
                  <a:pt x="4657" y="1392"/>
                  <a:pt x="4749" y="1305"/>
                  <a:pt x="4753" y="1195"/>
                </a:cubicBezTo>
                <a:cubicBezTo>
                  <a:pt x="4757" y="1085"/>
                  <a:pt x="4670" y="992"/>
                  <a:pt x="4560" y="988"/>
                </a:cubicBezTo>
                <a:cubicBezTo>
                  <a:pt x="4435" y="984"/>
                  <a:pt x="4298" y="1010"/>
                  <a:pt x="4177" y="1044"/>
                </a:cubicBezTo>
                <a:cubicBezTo>
                  <a:pt x="4169" y="1046"/>
                  <a:pt x="4159" y="1049"/>
                  <a:pt x="4149" y="1052"/>
                </a:cubicBezTo>
                <a:cubicBezTo>
                  <a:pt x="4128" y="1056"/>
                  <a:pt x="4020" y="1088"/>
                  <a:pt x="3935" y="1135"/>
                </a:cubicBezTo>
                <a:cubicBezTo>
                  <a:pt x="3985" y="866"/>
                  <a:pt x="3920" y="704"/>
                  <a:pt x="3920" y="704"/>
                </a:cubicBezTo>
                <a:cubicBezTo>
                  <a:pt x="3643" y="0"/>
                  <a:pt x="3057" y="719"/>
                  <a:pt x="2861" y="1062"/>
                </a:cubicBezTo>
                <a:cubicBezTo>
                  <a:pt x="2665" y="687"/>
                  <a:pt x="2264" y="112"/>
                  <a:pt x="1772" y="453"/>
                </a:cubicBezTo>
                <a:cubicBezTo>
                  <a:pt x="1503" y="629"/>
                  <a:pt x="1506" y="867"/>
                  <a:pt x="1617" y="1094"/>
                </a:cubicBezTo>
                <a:cubicBezTo>
                  <a:pt x="1507" y="1036"/>
                  <a:pt x="1367" y="939"/>
                  <a:pt x="1249" y="835"/>
                </a:cubicBezTo>
                <a:cubicBezTo>
                  <a:pt x="1166" y="762"/>
                  <a:pt x="1040" y="770"/>
                  <a:pt x="967" y="852"/>
                </a:cubicBezTo>
                <a:cubicBezTo>
                  <a:pt x="893" y="935"/>
                  <a:pt x="901" y="1062"/>
                  <a:pt x="984" y="1135"/>
                </a:cubicBezTo>
                <a:cubicBezTo>
                  <a:pt x="988" y="1138"/>
                  <a:pt x="1066" y="1207"/>
                  <a:pt x="1176" y="1287"/>
                </a:cubicBezTo>
                <a:cubicBezTo>
                  <a:pt x="1176" y="1287"/>
                  <a:pt x="1176" y="1287"/>
                  <a:pt x="1177" y="1287"/>
                </a:cubicBezTo>
                <a:cubicBezTo>
                  <a:pt x="1187" y="1295"/>
                  <a:pt x="1198" y="1303"/>
                  <a:pt x="1210" y="1311"/>
                </a:cubicBezTo>
                <a:cubicBezTo>
                  <a:pt x="1224" y="1321"/>
                  <a:pt x="1239" y="1331"/>
                  <a:pt x="1253" y="1341"/>
                </a:cubicBezTo>
                <a:cubicBezTo>
                  <a:pt x="1338" y="1398"/>
                  <a:pt x="1416" y="1443"/>
                  <a:pt x="1488" y="1476"/>
                </a:cubicBezTo>
                <a:lnTo>
                  <a:pt x="200" y="1476"/>
                </a:lnTo>
                <a:cubicBezTo>
                  <a:pt x="89" y="1476"/>
                  <a:pt x="0" y="1566"/>
                  <a:pt x="0" y="1676"/>
                </a:cubicBezTo>
                <a:lnTo>
                  <a:pt x="0" y="3344"/>
                </a:lnTo>
                <a:cubicBezTo>
                  <a:pt x="0" y="3455"/>
                  <a:pt x="89" y="3544"/>
                  <a:pt x="200" y="3544"/>
                </a:cubicBezTo>
                <a:lnTo>
                  <a:pt x="403" y="3544"/>
                </a:lnTo>
                <a:lnTo>
                  <a:pt x="403" y="6460"/>
                </a:lnTo>
                <a:cubicBezTo>
                  <a:pt x="403" y="6571"/>
                  <a:pt x="493" y="6660"/>
                  <a:pt x="603" y="6660"/>
                </a:cubicBezTo>
                <a:lnTo>
                  <a:pt x="5116" y="6660"/>
                </a:lnTo>
                <a:cubicBezTo>
                  <a:pt x="5227" y="6660"/>
                  <a:pt x="5316" y="6571"/>
                  <a:pt x="5316" y="6460"/>
                </a:cubicBezTo>
                <a:lnTo>
                  <a:pt x="5316" y="3544"/>
                </a:lnTo>
                <a:lnTo>
                  <a:pt x="5520" y="3544"/>
                </a:lnTo>
                <a:cubicBezTo>
                  <a:pt x="5630" y="3544"/>
                  <a:pt x="5720" y="3455"/>
                  <a:pt x="5720" y="3344"/>
                </a:cubicBezTo>
                <a:lnTo>
                  <a:pt x="5720" y="1676"/>
                </a:lnTo>
                <a:cubicBezTo>
                  <a:pt x="5720" y="1566"/>
                  <a:pt x="5630" y="1476"/>
                  <a:pt x="5520" y="1476"/>
                </a:cubicBezTo>
                <a:close/>
                <a:moveTo>
                  <a:pt x="3535" y="733"/>
                </a:moveTo>
                <a:cubicBezTo>
                  <a:pt x="3545" y="729"/>
                  <a:pt x="3553" y="736"/>
                  <a:pt x="3558" y="742"/>
                </a:cubicBezTo>
                <a:cubicBezTo>
                  <a:pt x="3631" y="836"/>
                  <a:pt x="3236" y="1522"/>
                  <a:pt x="3046" y="1436"/>
                </a:cubicBezTo>
                <a:cubicBezTo>
                  <a:pt x="2997" y="1341"/>
                  <a:pt x="3421" y="777"/>
                  <a:pt x="3535" y="733"/>
                </a:cubicBezTo>
                <a:close/>
                <a:moveTo>
                  <a:pt x="2129" y="699"/>
                </a:moveTo>
                <a:cubicBezTo>
                  <a:pt x="2404" y="776"/>
                  <a:pt x="2594" y="1244"/>
                  <a:pt x="2674" y="1476"/>
                </a:cubicBezTo>
                <a:lnTo>
                  <a:pt x="2442" y="1476"/>
                </a:lnTo>
                <a:cubicBezTo>
                  <a:pt x="2175" y="1209"/>
                  <a:pt x="1610" y="552"/>
                  <a:pt x="2129" y="699"/>
                </a:cubicBezTo>
                <a:close/>
                <a:moveTo>
                  <a:pt x="4916" y="6260"/>
                </a:moveTo>
                <a:lnTo>
                  <a:pt x="3480" y="6260"/>
                </a:lnTo>
                <a:lnTo>
                  <a:pt x="3480" y="3933"/>
                </a:lnTo>
                <a:cubicBezTo>
                  <a:pt x="3480" y="3822"/>
                  <a:pt x="3390" y="3733"/>
                  <a:pt x="3280" y="3733"/>
                </a:cubicBezTo>
                <a:lnTo>
                  <a:pt x="2440" y="3733"/>
                </a:lnTo>
                <a:cubicBezTo>
                  <a:pt x="2329" y="3733"/>
                  <a:pt x="2240" y="3822"/>
                  <a:pt x="2240" y="3933"/>
                </a:cubicBezTo>
                <a:lnTo>
                  <a:pt x="2240" y="6260"/>
                </a:lnTo>
                <a:lnTo>
                  <a:pt x="803" y="6260"/>
                </a:lnTo>
                <a:lnTo>
                  <a:pt x="803" y="3544"/>
                </a:lnTo>
                <a:lnTo>
                  <a:pt x="4916" y="3544"/>
                </a:lnTo>
                <a:lnTo>
                  <a:pt x="4916" y="6260"/>
                </a:lnTo>
                <a:close/>
                <a:moveTo>
                  <a:pt x="5320" y="3144"/>
                </a:moveTo>
                <a:lnTo>
                  <a:pt x="5116" y="3144"/>
                </a:lnTo>
                <a:lnTo>
                  <a:pt x="603" y="3144"/>
                </a:lnTo>
                <a:lnTo>
                  <a:pt x="400" y="3144"/>
                </a:lnTo>
                <a:lnTo>
                  <a:pt x="400" y="1876"/>
                </a:lnTo>
                <a:lnTo>
                  <a:pt x="2240" y="1876"/>
                </a:lnTo>
                <a:lnTo>
                  <a:pt x="2240" y="2730"/>
                </a:lnTo>
                <a:cubicBezTo>
                  <a:pt x="2240" y="2841"/>
                  <a:pt x="2329" y="2930"/>
                  <a:pt x="2440" y="2930"/>
                </a:cubicBezTo>
                <a:lnTo>
                  <a:pt x="3280" y="2930"/>
                </a:lnTo>
                <a:cubicBezTo>
                  <a:pt x="3390" y="2930"/>
                  <a:pt x="3480" y="2841"/>
                  <a:pt x="3480" y="2730"/>
                </a:cubicBezTo>
                <a:lnTo>
                  <a:pt x="3480" y="1876"/>
                </a:lnTo>
                <a:lnTo>
                  <a:pt x="5320" y="1876"/>
                </a:lnTo>
                <a:lnTo>
                  <a:pt x="5320" y="3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business-bars-graphic_70650">
            <a:extLst>
              <a:ext uri="{FF2B5EF4-FFF2-40B4-BE49-F238E27FC236}">
                <a16:creationId xmlns:a16="http://schemas.microsoft.com/office/drawing/2014/main" id="{7838E3AD-7C69-AC2B-778E-F026CFE3B8FD}"/>
              </a:ext>
            </a:extLst>
          </p:cNvPr>
          <p:cNvSpPr>
            <a:spLocks noChangeAspect="1"/>
          </p:cNvSpPr>
          <p:nvPr/>
        </p:nvSpPr>
        <p:spPr bwMode="auto">
          <a:xfrm>
            <a:off x="1524705" y="1470607"/>
            <a:ext cx="309575" cy="284466"/>
          </a:xfrm>
          <a:custGeom>
            <a:avLst/>
            <a:gdLst>
              <a:gd name="connsiteX0" fmla="*/ 366665 w 604675"/>
              <a:gd name="connsiteY0" fmla="*/ 388199 h 555632"/>
              <a:gd name="connsiteX1" fmla="*/ 366665 w 604675"/>
              <a:gd name="connsiteY1" fmla="*/ 481413 h 555632"/>
              <a:gd name="connsiteX2" fmla="*/ 426977 w 604675"/>
              <a:gd name="connsiteY2" fmla="*/ 481413 h 555632"/>
              <a:gd name="connsiteX3" fmla="*/ 426977 w 604675"/>
              <a:gd name="connsiteY3" fmla="*/ 388199 h 555632"/>
              <a:gd name="connsiteX4" fmla="*/ 189710 w 604675"/>
              <a:gd name="connsiteY4" fmla="*/ 388199 h 555632"/>
              <a:gd name="connsiteX5" fmla="*/ 189710 w 604675"/>
              <a:gd name="connsiteY5" fmla="*/ 481413 h 555632"/>
              <a:gd name="connsiteX6" fmla="*/ 250022 w 604675"/>
              <a:gd name="connsiteY6" fmla="*/ 481413 h 555632"/>
              <a:gd name="connsiteX7" fmla="*/ 250022 w 604675"/>
              <a:gd name="connsiteY7" fmla="*/ 388199 h 555632"/>
              <a:gd name="connsiteX8" fmla="*/ 366665 w 604675"/>
              <a:gd name="connsiteY8" fmla="*/ 291853 h 555632"/>
              <a:gd name="connsiteX9" fmla="*/ 366665 w 604675"/>
              <a:gd name="connsiteY9" fmla="*/ 385067 h 555632"/>
              <a:gd name="connsiteX10" fmla="*/ 426977 w 604675"/>
              <a:gd name="connsiteY10" fmla="*/ 385067 h 555632"/>
              <a:gd name="connsiteX11" fmla="*/ 426977 w 604675"/>
              <a:gd name="connsiteY11" fmla="*/ 291853 h 555632"/>
              <a:gd name="connsiteX12" fmla="*/ 189710 w 604675"/>
              <a:gd name="connsiteY12" fmla="*/ 291853 h 555632"/>
              <a:gd name="connsiteX13" fmla="*/ 189710 w 604675"/>
              <a:gd name="connsiteY13" fmla="*/ 385067 h 555632"/>
              <a:gd name="connsiteX14" fmla="*/ 250022 w 604675"/>
              <a:gd name="connsiteY14" fmla="*/ 385067 h 555632"/>
              <a:gd name="connsiteX15" fmla="*/ 250022 w 604675"/>
              <a:gd name="connsiteY15" fmla="*/ 291853 h 555632"/>
              <a:gd name="connsiteX16" fmla="*/ 257380 w 604675"/>
              <a:gd name="connsiteY16" fmla="*/ 53277 h 555632"/>
              <a:gd name="connsiteX17" fmla="*/ 359428 w 604675"/>
              <a:gd name="connsiteY17" fmla="*/ 53277 h 555632"/>
              <a:gd name="connsiteX18" fmla="*/ 366665 w 604675"/>
              <a:gd name="connsiteY18" fmla="*/ 60503 h 555632"/>
              <a:gd name="connsiteX19" fmla="*/ 366665 w 604675"/>
              <a:gd name="connsiteY19" fmla="*/ 96030 h 555632"/>
              <a:gd name="connsiteX20" fmla="*/ 557612 w 604675"/>
              <a:gd name="connsiteY20" fmla="*/ 96030 h 555632"/>
              <a:gd name="connsiteX21" fmla="*/ 559301 w 604675"/>
              <a:gd name="connsiteY21" fmla="*/ 97596 h 555632"/>
              <a:gd name="connsiteX22" fmla="*/ 557612 w 604675"/>
              <a:gd name="connsiteY22" fmla="*/ 99162 h 555632"/>
              <a:gd name="connsiteX23" fmla="*/ 366665 w 604675"/>
              <a:gd name="connsiteY23" fmla="*/ 99162 h 555632"/>
              <a:gd name="connsiteX24" fmla="*/ 366665 w 604675"/>
              <a:gd name="connsiteY24" fmla="*/ 192376 h 555632"/>
              <a:gd name="connsiteX25" fmla="*/ 557612 w 604675"/>
              <a:gd name="connsiteY25" fmla="*/ 192376 h 555632"/>
              <a:gd name="connsiteX26" fmla="*/ 559301 w 604675"/>
              <a:gd name="connsiteY26" fmla="*/ 193942 h 555632"/>
              <a:gd name="connsiteX27" fmla="*/ 557612 w 604675"/>
              <a:gd name="connsiteY27" fmla="*/ 195507 h 555632"/>
              <a:gd name="connsiteX28" fmla="*/ 366665 w 604675"/>
              <a:gd name="connsiteY28" fmla="*/ 195507 h 555632"/>
              <a:gd name="connsiteX29" fmla="*/ 366665 w 604675"/>
              <a:gd name="connsiteY29" fmla="*/ 288722 h 555632"/>
              <a:gd name="connsiteX30" fmla="*/ 426977 w 604675"/>
              <a:gd name="connsiteY30" fmla="*/ 288722 h 555632"/>
              <a:gd name="connsiteX31" fmla="*/ 426977 w 604675"/>
              <a:gd name="connsiteY31" fmla="*/ 237177 h 555632"/>
              <a:gd name="connsiteX32" fmla="*/ 434214 w 604675"/>
              <a:gd name="connsiteY32" fmla="*/ 229830 h 555632"/>
              <a:gd name="connsiteX33" fmla="*/ 536262 w 604675"/>
              <a:gd name="connsiteY33" fmla="*/ 229830 h 555632"/>
              <a:gd name="connsiteX34" fmla="*/ 543620 w 604675"/>
              <a:gd name="connsiteY34" fmla="*/ 237177 h 555632"/>
              <a:gd name="connsiteX35" fmla="*/ 543620 w 604675"/>
              <a:gd name="connsiteY35" fmla="*/ 288722 h 555632"/>
              <a:gd name="connsiteX36" fmla="*/ 557612 w 604675"/>
              <a:gd name="connsiteY36" fmla="*/ 288722 h 555632"/>
              <a:gd name="connsiteX37" fmla="*/ 559301 w 604675"/>
              <a:gd name="connsiteY37" fmla="*/ 290287 h 555632"/>
              <a:gd name="connsiteX38" fmla="*/ 557612 w 604675"/>
              <a:gd name="connsiteY38" fmla="*/ 291853 h 555632"/>
              <a:gd name="connsiteX39" fmla="*/ 543620 w 604675"/>
              <a:gd name="connsiteY39" fmla="*/ 291853 h 555632"/>
              <a:gd name="connsiteX40" fmla="*/ 543620 w 604675"/>
              <a:gd name="connsiteY40" fmla="*/ 385067 h 555632"/>
              <a:gd name="connsiteX41" fmla="*/ 557612 w 604675"/>
              <a:gd name="connsiteY41" fmla="*/ 385067 h 555632"/>
              <a:gd name="connsiteX42" fmla="*/ 559301 w 604675"/>
              <a:gd name="connsiteY42" fmla="*/ 386633 h 555632"/>
              <a:gd name="connsiteX43" fmla="*/ 557612 w 604675"/>
              <a:gd name="connsiteY43" fmla="*/ 388199 h 555632"/>
              <a:gd name="connsiteX44" fmla="*/ 543620 w 604675"/>
              <a:gd name="connsiteY44" fmla="*/ 388199 h 555632"/>
              <a:gd name="connsiteX45" fmla="*/ 543620 w 604675"/>
              <a:gd name="connsiteY45" fmla="*/ 481413 h 555632"/>
              <a:gd name="connsiteX46" fmla="*/ 557612 w 604675"/>
              <a:gd name="connsiteY46" fmla="*/ 481413 h 555632"/>
              <a:gd name="connsiteX47" fmla="*/ 559301 w 604675"/>
              <a:gd name="connsiteY47" fmla="*/ 482979 h 555632"/>
              <a:gd name="connsiteX48" fmla="*/ 557612 w 604675"/>
              <a:gd name="connsiteY48" fmla="*/ 484544 h 555632"/>
              <a:gd name="connsiteX49" fmla="*/ 543620 w 604675"/>
              <a:gd name="connsiteY49" fmla="*/ 484544 h 555632"/>
              <a:gd name="connsiteX50" fmla="*/ 536262 w 604675"/>
              <a:gd name="connsiteY50" fmla="*/ 491770 h 555632"/>
              <a:gd name="connsiteX51" fmla="*/ 434214 w 604675"/>
              <a:gd name="connsiteY51" fmla="*/ 491770 h 555632"/>
              <a:gd name="connsiteX52" fmla="*/ 426977 w 604675"/>
              <a:gd name="connsiteY52" fmla="*/ 484544 h 555632"/>
              <a:gd name="connsiteX53" fmla="*/ 366665 w 604675"/>
              <a:gd name="connsiteY53" fmla="*/ 484544 h 555632"/>
              <a:gd name="connsiteX54" fmla="*/ 359428 w 604675"/>
              <a:gd name="connsiteY54" fmla="*/ 491770 h 555632"/>
              <a:gd name="connsiteX55" fmla="*/ 257380 w 604675"/>
              <a:gd name="connsiteY55" fmla="*/ 491770 h 555632"/>
              <a:gd name="connsiteX56" fmla="*/ 250022 w 604675"/>
              <a:gd name="connsiteY56" fmla="*/ 484544 h 555632"/>
              <a:gd name="connsiteX57" fmla="*/ 189710 w 604675"/>
              <a:gd name="connsiteY57" fmla="*/ 484544 h 555632"/>
              <a:gd name="connsiteX58" fmla="*/ 182473 w 604675"/>
              <a:gd name="connsiteY58" fmla="*/ 491770 h 555632"/>
              <a:gd name="connsiteX59" fmla="*/ 80425 w 604675"/>
              <a:gd name="connsiteY59" fmla="*/ 491770 h 555632"/>
              <a:gd name="connsiteX60" fmla="*/ 73187 w 604675"/>
              <a:gd name="connsiteY60" fmla="*/ 484544 h 555632"/>
              <a:gd name="connsiteX61" fmla="*/ 47012 w 604675"/>
              <a:gd name="connsiteY61" fmla="*/ 484544 h 555632"/>
              <a:gd name="connsiteX62" fmla="*/ 45444 w 604675"/>
              <a:gd name="connsiteY62" fmla="*/ 482979 h 555632"/>
              <a:gd name="connsiteX63" fmla="*/ 47012 w 604675"/>
              <a:gd name="connsiteY63" fmla="*/ 481413 h 555632"/>
              <a:gd name="connsiteX64" fmla="*/ 73187 w 604675"/>
              <a:gd name="connsiteY64" fmla="*/ 481413 h 555632"/>
              <a:gd name="connsiteX65" fmla="*/ 73187 w 604675"/>
              <a:gd name="connsiteY65" fmla="*/ 388199 h 555632"/>
              <a:gd name="connsiteX66" fmla="*/ 47012 w 604675"/>
              <a:gd name="connsiteY66" fmla="*/ 388199 h 555632"/>
              <a:gd name="connsiteX67" fmla="*/ 45444 w 604675"/>
              <a:gd name="connsiteY67" fmla="*/ 386633 h 555632"/>
              <a:gd name="connsiteX68" fmla="*/ 47012 w 604675"/>
              <a:gd name="connsiteY68" fmla="*/ 385067 h 555632"/>
              <a:gd name="connsiteX69" fmla="*/ 73187 w 604675"/>
              <a:gd name="connsiteY69" fmla="*/ 385067 h 555632"/>
              <a:gd name="connsiteX70" fmla="*/ 73187 w 604675"/>
              <a:gd name="connsiteY70" fmla="*/ 291853 h 555632"/>
              <a:gd name="connsiteX71" fmla="*/ 47012 w 604675"/>
              <a:gd name="connsiteY71" fmla="*/ 291853 h 555632"/>
              <a:gd name="connsiteX72" fmla="*/ 45444 w 604675"/>
              <a:gd name="connsiteY72" fmla="*/ 290287 h 555632"/>
              <a:gd name="connsiteX73" fmla="*/ 47012 w 604675"/>
              <a:gd name="connsiteY73" fmla="*/ 288722 h 555632"/>
              <a:gd name="connsiteX74" fmla="*/ 73187 w 604675"/>
              <a:gd name="connsiteY74" fmla="*/ 288722 h 555632"/>
              <a:gd name="connsiteX75" fmla="*/ 73187 w 604675"/>
              <a:gd name="connsiteY75" fmla="*/ 237177 h 555632"/>
              <a:gd name="connsiteX76" fmla="*/ 80425 w 604675"/>
              <a:gd name="connsiteY76" fmla="*/ 229830 h 555632"/>
              <a:gd name="connsiteX77" fmla="*/ 182473 w 604675"/>
              <a:gd name="connsiteY77" fmla="*/ 229830 h 555632"/>
              <a:gd name="connsiteX78" fmla="*/ 189710 w 604675"/>
              <a:gd name="connsiteY78" fmla="*/ 237177 h 555632"/>
              <a:gd name="connsiteX79" fmla="*/ 189710 w 604675"/>
              <a:gd name="connsiteY79" fmla="*/ 288722 h 555632"/>
              <a:gd name="connsiteX80" fmla="*/ 250022 w 604675"/>
              <a:gd name="connsiteY80" fmla="*/ 288722 h 555632"/>
              <a:gd name="connsiteX81" fmla="*/ 250022 w 604675"/>
              <a:gd name="connsiteY81" fmla="*/ 195507 h 555632"/>
              <a:gd name="connsiteX82" fmla="*/ 47012 w 604675"/>
              <a:gd name="connsiteY82" fmla="*/ 195507 h 555632"/>
              <a:gd name="connsiteX83" fmla="*/ 45444 w 604675"/>
              <a:gd name="connsiteY83" fmla="*/ 193942 h 555632"/>
              <a:gd name="connsiteX84" fmla="*/ 47012 w 604675"/>
              <a:gd name="connsiteY84" fmla="*/ 192376 h 555632"/>
              <a:gd name="connsiteX85" fmla="*/ 250022 w 604675"/>
              <a:gd name="connsiteY85" fmla="*/ 192376 h 555632"/>
              <a:gd name="connsiteX86" fmla="*/ 250022 w 604675"/>
              <a:gd name="connsiteY86" fmla="*/ 99162 h 555632"/>
              <a:gd name="connsiteX87" fmla="*/ 47012 w 604675"/>
              <a:gd name="connsiteY87" fmla="*/ 99162 h 555632"/>
              <a:gd name="connsiteX88" fmla="*/ 45444 w 604675"/>
              <a:gd name="connsiteY88" fmla="*/ 97596 h 555632"/>
              <a:gd name="connsiteX89" fmla="*/ 47012 w 604675"/>
              <a:gd name="connsiteY89" fmla="*/ 96030 h 555632"/>
              <a:gd name="connsiteX90" fmla="*/ 250022 w 604675"/>
              <a:gd name="connsiteY90" fmla="*/ 96030 h 555632"/>
              <a:gd name="connsiteX91" fmla="*/ 250022 w 604675"/>
              <a:gd name="connsiteY91" fmla="*/ 60503 h 555632"/>
              <a:gd name="connsiteX92" fmla="*/ 257380 w 604675"/>
              <a:gd name="connsiteY92" fmla="*/ 53277 h 555632"/>
              <a:gd name="connsiteX93" fmla="*/ 16043 w 604675"/>
              <a:gd name="connsiteY93" fmla="*/ 0 h 555632"/>
              <a:gd name="connsiteX94" fmla="*/ 32206 w 604675"/>
              <a:gd name="connsiteY94" fmla="*/ 16020 h 555632"/>
              <a:gd name="connsiteX95" fmla="*/ 32206 w 604675"/>
              <a:gd name="connsiteY95" fmla="*/ 523593 h 555632"/>
              <a:gd name="connsiteX96" fmla="*/ 588632 w 604675"/>
              <a:gd name="connsiteY96" fmla="*/ 523593 h 555632"/>
              <a:gd name="connsiteX97" fmla="*/ 604675 w 604675"/>
              <a:gd name="connsiteY97" fmla="*/ 539612 h 555632"/>
              <a:gd name="connsiteX98" fmla="*/ 588632 w 604675"/>
              <a:gd name="connsiteY98" fmla="*/ 555632 h 555632"/>
              <a:gd name="connsiteX99" fmla="*/ 16043 w 604675"/>
              <a:gd name="connsiteY99" fmla="*/ 555632 h 555632"/>
              <a:gd name="connsiteX100" fmla="*/ 0 w 604675"/>
              <a:gd name="connsiteY100" fmla="*/ 539612 h 555632"/>
              <a:gd name="connsiteX101" fmla="*/ 0 w 604675"/>
              <a:gd name="connsiteY101" fmla="*/ 16020 h 555632"/>
              <a:gd name="connsiteX102" fmla="*/ 16043 w 604675"/>
              <a:gd name="connsiteY102" fmla="*/ 0 h 555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604675" h="555632">
                <a:moveTo>
                  <a:pt x="366665" y="388199"/>
                </a:moveTo>
                <a:lnTo>
                  <a:pt x="366665" y="481413"/>
                </a:lnTo>
                <a:lnTo>
                  <a:pt x="426977" y="481413"/>
                </a:lnTo>
                <a:lnTo>
                  <a:pt x="426977" y="388199"/>
                </a:lnTo>
                <a:close/>
                <a:moveTo>
                  <a:pt x="189710" y="388199"/>
                </a:moveTo>
                <a:lnTo>
                  <a:pt x="189710" y="481413"/>
                </a:lnTo>
                <a:lnTo>
                  <a:pt x="250022" y="481413"/>
                </a:lnTo>
                <a:lnTo>
                  <a:pt x="250022" y="388199"/>
                </a:lnTo>
                <a:close/>
                <a:moveTo>
                  <a:pt x="366665" y="291853"/>
                </a:moveTo>
                <a:lnTo>
                  <a:pt x="366665" y="385067"/>
                </a:lnTo>
                <a:lnTo>
                  <a:pt x="426977" y="385067"/>
                </a:lnTo>
                <a:lnTo>
                  <a:pt x="426977" y="291853"/>
                </a:lnTo>
                <a:close/>
                <a:moveTo>
                  <a:pt x="189710" y="291853"/>
                </a:moveTo>
                <a:lnTo>
                  <a:pt x="189710" y="385067"/>
                </a:lnTo>
                <a:lnTo>
                  <a:pt x="250022" y="385067"/>
                </a:lnTo>
                <a:lnTo>
                  <a:pt x="250022" y="291853"/>
                </a:lnTo>
                <a:close/>
                <a:moveTo>
                  <a:pt x="257380" y="53277"/>
                </a:moveTo>
                <a:lnTo>
                  <a:pt x="359428" y="53277"/>
                </a:lnTo>
                <a:cubicBezTo>
                  <a:pt x="363408" y="53277"/>
                  <a:pt x="366665" y="56529"/>
                  <a:pt x="366665" y="60503"/>
                </a:cubicBezTo>
                <a:lnTo>
                  <a:pt x="366665" y="96030"/>
                </a:lnTo>
                <a:lnTo>
                  <a:pt x="557612" y="96030"/>
                </a:lnTo>
                <a:cubicBezTo>
                  <a:pt x="558577" y="96030"/>
                  <a:pt x="559301" y="96753"/>
                  <a:pt x="559301" y="97596"/>
                </a:cubicBezTo>
                <a:cubicBezTo>
                  <a:pt x="559301" y="98439"/>
                  <a:pt x="558577" y="99162"/>
                  <a:pt x="557612" y="99162"/>
                </a:cubicBezTo>
                <a:lnTo>
                  <a:pt x="366665" y="99162"/>
                </a:lnTo>
                <a:lnTo>
                  <a:pt x="366665" y="192376"/>
                </a:lnTo>
                <a:lnTo>
                  <a:pt x="557612" y="192376"/>
                </a:lnTo>
                <a:cubicBezTo>
                  <a:pt x="558577" y="192376"/>
                  <a:pt x="559301" y="193099"/>
                  <a:pt x="559301" y="193942"/>
                </a:cubicBezTo>
                <a:cubicBezTo>
                  <a:pt x="559301" y="194785"/>
                  <a:pt x="558577" y="195507"/>
                  <a:pt x="557612" y="195507"/>
                </a:cubicBezTo>
                <a:lnTo>
                  <a:pt x="366665" y="195507"/>
                </a:lnTo>
                <a:lnTo>
                  <a:pt x="366665" y="288722"/>
                </a:lnTo>
                <a:lnTo>
                  <a:pt x="426977" y="288722"/>
                </a:lnTo>
                <a:lnTo>
                  <a:pt x="426977" y="237177"/>
                </a:lnTo>
                <a:cubicBezTo>
                  <a:pt x="426977" y="233082"/>
                  <a:pt x="430234" y="229830"/>
                  <a:pt x="434214" y="229830"/>
                </a:cubicBezTo>
                <a:lnTo>
                  <a:pt x="536262" y="229830"/>
                </a:lnTo>
                <a:cubicBezTo>
                  <a:pt x="540363" y="229830"/>
                  <a:pt x="543620" y="233082"/>
                  <a:pt x="543620" y="237177"/>
                </a:cubicBezTo>
                <a:lnTo>
                  <a:pt x="543620" y="288722"/>
                </a:lnTo>
                <a:lnTo>
                  <a:pt x="557612" y="288722"/>
                </a:lnTo>
                <a:cubicBezTo>
                  <a:pt x="558577" y="288722"/>
                  <a:pt x="559301" y="289444"/>
                  <a:pt x="559301" y="290287"/>
                </a:cubicBezTo>
                <a:cubicBezTo>
                  <a:pt x="559301" y="291130"/>
                  <a:pt x="558577" y="291853"/>
                  <a:pt x="557612" y="291853"/>
                </a:cubicBezTo>
                <a:lnTo>
                  <a:pt x="543620" y="291853"/>
                </a:lnTo>
                <a:lnTo>
                  <a:pt x="543620" y="385067"/>
                </a:lnTo>
                <a:lnTo>
                  <a:pt x="557612" y="385067"/>
                </a:lnTo>
                <a:cubicBezTo>
                  <a:pt x="558577" y="385067"/>
                  <a:pt x="559301" y="385790"/>
                  <a:pt x="559301" y="386633"/>
                </a:cubicBezTo>
                <a:cubicBezTo>
                  <a:pt x="559301" y="387476"/>
                  <a:pt x="558577" y="388199"/>
                  <a:pt x="557612" y="388199"/>
                </a:cubicBezTo>
                <a:lnTo>
                  <a:pt x="543620" y="388199"/>
                </a:lnTo>
                <a:lnTo>
                  <a:pt x="543620" y="481413"/>
                </a:lnTo>
                <a:lnTo>
                  <a:pt x="557612" y="481413"/>
                </a:lnTo>
                <a:cubicBezTo>
                  <a:pt x="558577" y="481413"/>
                  <a:pt x="559301" y="482136"/>
                  <a:pt x="559301" y="482979"/>
                </a:cubicBezTo>
                <a:cubicBezTo>
                  <a:pt x="559301" y="483822"/>
                  <a:pt x="558577" y="484544"/>
                  <a:pt x="557612" y="484544"/>
                </a:cubicBezTo>
                <a:lnTo>
                  <a:pt x="543620" y="484544"/>
                </a:lnTo>
                <a:cubicBezTo>
                  <a:pt x="543499" y="488518"/>
                  <a:pt x="540243" y="491770"/>
                  <a:pt x="536262" y="491770"/>
                </a:cubicBezTo>
                <a:lnTo>
                  <a:pt x="434214" y="491770"/>
                </a:lnTo>
                <a:cubicBezTo>
                  <a:pt x="430234" y="491770"/>
                  <a:pt x="426977" y="488518"/>
                  <a:pt x="426977" y="484544"/>
                </a:cubicBezTo>
                <a:lnTo>
                  <a:pt x="366665" y="484544"/>
                </a:lnTo>
                <a:cubicBezTo>
                  <a:pt x="366665" y="488518"/>
                  <a:pt x="363408" y="491770"/>
                  <a:pt x="359428" y="491770"/>
                </a:cubicBezTo>
                <a:lnTo>
                  <a:pt x="257380" y="491770"/>
                </a:lnTo>
                <a:cubicBezTo>
                  <a:pt x="253399" y="491770"/>
                  <a:pt x="250142" y="488518"/>
                  <a:pt x="250022" y="484544"/>
                </a:cubicBezTo>
                <a:lnTo>
                  <a:pt x="189710" y="484544"/>
                </a:lnTo>
                <a:cubicBezTo>
                  <a:pt x="189710" y="488518"/>
                  <a:pt x="186453" y="491770"/>
                  <a:pt x="182473" y="491770"/>
                </a:cubicBezTo>
                <a:lnTo>
                  <a:pt x="80425" y="491770"/>
                </a:lnTo>
                <a:cubicBezTo>
                  <a:pt x="76444" y="491770"/>
                  <a:pt x="73187" y="488518"/>
                  <a:pt x="73187" y="484544"/>
                </a:cubicBezTo>
                <a:lnTo>
                  <a:pt x="47012" y="484544"/>
                </a:lnTo>
                <a:cubicBezTo>
                  <a:pt x="46168" y="484544"/>
                  <a:pt x="45444" y="483822"/>
                  <a:pt x="45444" y="482979"/>
                </a:cubicBezTo>
                <a:cubicBezTo>
                  <a:pt x="45444" y="482136"/>
                  <a:pt x="46168" y="481413"/>
                  <a:pt x="47012" y="481413"/>
                </a:cubicBezTo>
                <a:lnTo>
                  <a:pt x="73187" y="481413"/>
                </a:lnTo>
                <a:lnTo>
                  <a:pt x="73187" y="388199"/>
                </a:lnTo>
                <a:lnTo>
                  <a:pt x="47012" y="388199"/>
                </a:lnTo>
                <a:cubicBezTo>
                  <a:pt x="46168" y="388199"/>
                  <a:pt x="45444" y="387476"/>
                  <a:pt x="45444" y="386633"/>
                </a:cubicBezTo>
                <a:cubicBezTo>
                  <a:pt x="45444" y="385790"/>
                  <a:pt x="46168" y="385067"/>
                  <a:pt x="47012" y="385067"/>
                </a:cubicBezTo>
                <a:lnTo>
                  <a:pt x="73187" y="385067"/>
                </a:lnTo>
                <a:lnTo>
                  <a:pt x="73187" y="291853"/>
                </a:lnTo>
                <a:lnTo>
                  <a:pt x="47012" y="291853"/>
                </a:lnTo>
                <a:cubicBezTo>
                  <a:pt x="46168" y="291853"/>
                  <a:pt x="45444" y="291130"/>
                  <a:pt x="45444" y="290287"/>
                </a:cubicBezTo>
                <a:cubicBezTo>
                  <a:pt x="45444" y="289444"/>
                  <a:pt x="46168" y="288722"/>
                  <a:pt x="47012" y="288722"/>
                </a:cubicBezTo>
                <a:lnTo>
                  <a:pt x="73187" y="288722"/>
                </a:lnTo>
                <a:lnTo>
                  <a:pt x="73187" y="237177"/>
                </a:lnTo>
                <a:cubicBezTo>
                  <a:pt x="73187" y="233082"/>
                  <a:pt x="76444" y="229830"/>
                  <a:pt x="80425" y="229830"/>
                </a:cubicBezTo>
                <a:lnTo>
                  <a:pt x="182473" y="229830"/>
                </a:lnTo>
                <a:cubicBezTo>
                  <a:pt x="186453" y="229830"/>
                  <a:pt x="189710" y="233082"/>
                  <a:pt x="189710" y="237177"/>
                </a:cubicBezTo>
                <a:lnTo>
                  <a:pt x="189710" y="288722"/>
                </a:lnTo>
                <a:lnTo>
                  <a:pt x="250022" y="288722"/>
                </a:lnTo>
                <a:lnTo>
                  <a:pt x="250022" y="195507"/>
                </a:lnTo>
                <a:lnTo>
                  <a:pt x="47012" y="195507"/>
                </a:lnTo>
                <a:cubicBezTo>
                  <a:pt x="46168" y="195507"/>
                  <a:pt x="45444" y="194785"/>
                  <a:pt x="45444" y="193942"/>
                </a:cubicBezTo>
                <a:cubicBezTo>
                  <a:pt x="45444" y="193099"/>
                  <a:pt x="46168" y="192376"/>
                  <a:pt x="47012" y="192376"/>
                </a:cubicBezTo>
                <a:lnTo>
                  <a:pt x="250022" y="192376"/>
                </a:lnTo>
                <a:lnTo>
                  <a:pt x="250022" y="99162"/>
                </a:lnTo>
                <a:lnTo>
                  <a:pt x="47012" y="99162"/>
                </a:lnTo>
                <a:cubicBezTo>
                  <a:pt x="46168" y="99162"/>
                  <a:pt x="45444" y="98439"/>
                  <a:pt x="45444" y="97596"/>
                </a:cubicBezTo>
                <a:cubicBezTo>
                  <a:pt x="45444" y="96753"/>
                  <a:pt x="46168" y="96030"/>
                  <a:pt x="47012" y="96030"/>
                </a:cubicBezTo>
                <a:lnTo>
                  <a:pt x="250022" y="96030"/>
                </a:lnTo>
                <a:lnTo>
                  <a:pt x="250022" y="60503"/>
                </a:lnTo>
                <a:cubicBezTo>
                  <a:pt x="250022" y="56529"/>
                  <a:pt x="253279" y="53277"/>
                  <a:pt x="257380" y="53277"/>
                </a:cubicBezTo>
                <a:close/>
                <a:moveTo>
                  <a:pt x="16043" y="0"/>
                </a:moveTo>
                <a:cubicBezTo>
                  <a:pt x="24969" y="0"/>
                  <a:pt x="32206" y="7227"/>
                  <a:pt x="32206" y="16020"/>
                </a:cubicBezTo>
                <a:lnTo>
                  <a:pt x="32206" y="523593"/>
                </a:lnTo>
                <a:lnTo>
                  <a:pt x="588632" y="523593"/>
                </a:lnTo>
                <a:cubicBezTo>
                  <a:pt x="597558" y="523593"/>
                  <a:pt x="604675" y="530699"/>
                  <a:pt x="604675" y="539612"/>
                </a:cubicBezTo>
                <a:cubicBezTo>
                  <a:pt x="604675" y="548526"/>
                  <a:pt x="597558" y="555632"/>
                  <a:pt x="588632" y="555632"/>
                </a:cubicBezTo>
                <a:lnTo>
                  <a:pt x="16043" y="555632"/>
                </a:lnTo>
                <a:cubicBezTo>
                  <a:pt x="7237" y="555632"/>
                  <a:pt x="0" y="548526"/>
                  <a:pt x="0" y="539612"/>
                </a:cubicBezTo>
                <a:lnTo>
                  <a:pt x="0" y="16020"/>
                </a:lnTo>
                <a:cubicBezTo>
                  <a:pt x="0" y="7227"/>
                  <a:pt x="7237" y="0"/>
                  <a:pt x="16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36DC91A2-9706-DC97-5ACA-1BC677B8BD89}"/>
              </a:ext>
            </a:extLst>
          </p:cNvPr>
          <p:cNvGrpSpPr/>
          <p:nvPr/>
        </p:nvGrpSpPr>
        <p:grpSpPr>
          <a:xfrm>
            <a:off x="2059468" y="1212730"/>
            <a:ext cx="8607721" cy="1005888"/>
            <a:chOff x="1981392" y="4752018"/>
            <a:chExt cx="8607721" cy="1005888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00A6D64-D2C8-2979-B449-243ACFF0386A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作为一名体育老师，同时管理多个班和上百名学生，每周都要收集课后训练视频，他只能让班长建文件夹统一收集。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EA36A67C-92AE-8624-E824-08BAB946C54C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背景情况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EAC2F6EE-9B0C-B569-6119-D2E6779A6918}"/>
              </a:ext>
            </a:extLst>
          </p:cNvPr>
          <p:cNvGrpSpPr/>
          <p:nvPr/>
        </p:nvGrpSpPr>
        <p:grpSpPr>
          <a:xfrm>
            <a:off x="2059467" y="2242684"/>
            <a:ext cx="8607721" cy="685801"/>
            <a:chOff x="1981392" y="4752018"/>
            <a:chExt cx="8607721" cy="685801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6FD0A4CB-FA83-6D71-58C1-516DABF42B25}"/>
                </a:ext>
              </a:extLst>
            </p:cNvPr>
            <p:cNvSpPr/>
            <p:nvPr/>
          </p:nvSpPr>
          <p:spPr>
            <a:xfrm>
              <a:off x="1981392" y="5054957"/>
              <a:ext cx="8607721" cy="3828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文件夹里的文件命名混乱，且老李根本分不清是谁提交的，且批阅和统计全靠手动，费时费力。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C822222B-F4ED-9C4A-4D9B-CDCC80B378FE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问题发现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0DBBE034-A8AB-07EC-1638-32D2B60978C5}"/>
              </a:ext>
            </a:extLst>
          </p:cNvPr>
          <p:cNvGrpSpPr/>
          <p:nvPr/>
        </p:nvGrpSpPr>
        <p:grpSpPr>
          <a:xfrm>
            <a:off x="2059467" y="3349836"/>
            <a:ext cx="8607721" cy="1005888"/>
            <a:chOff x="1981392" y="4752018"/>
            <a:chExt cx="8607721" cy="100588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90A19FB8-6F26-9AC5-1509-20885FB9F311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现在老李登录教学平台，进入“班级管理”页面，系统立刻显示学生的提交状态（已交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/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未交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/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迟交）统计表，点击任意学生就能看到他所有的训练视频和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AI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分析结果，不需要自己批阅。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7AF5282C-26F4-A68F-E578-1ED520B5D137}"/>
                </a:ext>
              </a:extLst>
            </p:cNvPr>
            <p:cNvSpPr/>
            <p:nvPr/>
          </p:nvSpPr>
          <p:spPr>
            <a:xfrm>
              <a:off x="2035961" y="4752018"/>
              <a:ext cx="30409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处理方案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FC34D7ED-7B23-E282-08BA-76F67161F393}"/>
              </a:ext>
            </a:extLst>
          </p:cNvPr>
          <p:cNvGrpSpPr/>
          <p:nvPr/>
        </p:nvGrpSpPr>
        <p:grpSpPr>
          <a:xfrm>
            <a:off x="2059467" y="4675812"/>
            <a:ext cx="8607721" cy="1005888"/>
            <a:chOff x="1981392" y="4752018"/>
            <a:chExt cx="8607721" cy="1005888"/>
          </a:xfrm>
        </p:grpSpPr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6C3F4A16-1028-B83F-2387-5395CC51B7DE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教师端必须提供班级学生列表、视频提交状态实时统计；并且可以查看每名学生的详细训练数据和视频分析结果。</a:t>
              </a: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A9F647DB-798F-CCB6-A384-D85632541F16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系统需求洞察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801352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51EC14-125A-8017-E0A3-58020145F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5FEAF49-D424-70FC-E2B2-C89C45A80552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5770251-4782-CA55-90B7-29A3362D9B1A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用户故事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A56A78B-9D5A-4937-0643-F6456EF211F3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用户调研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|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用户故事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13" name="圆: 空心 2">
            <a:extLst>
              <a:ext uri="{FF2B5EF4-FFF2-40B4-BE49-F238E27FC236}">
                <a16:creationId xmlns:a16="http://schemas.microsoft.com/office/drawing/2014/main" id="{BDC7213A-2ADF-67F6-36D8-EF9179ECEDAC}"/>
              </a:ext>
            </a:extLst>
          </p:cNvPr>
          <p:cNvSpPr/>
          <p:nvPr/>
        </p:nvSpPr>
        <p:spPr>
          <a:xfrm>
            <a:off x="2763861" y="5118055"/>
            <a:ext cx="1108629" cy="1108629"/>
          </a:xfrm>
          <a:prstGeom prst="donut">
            <a:avLst>
              <a:gd name="adj" fmla="val 11591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1BD08A57-5217-3B15-ADAE-2D4478B52BC6}"/>
              </a:ext>
            </a:extLst>
          </p:cNvPr>
          <p:cNvSpPr/>
          <p:nvPr/>
        </p:nvSpPr>
        <p:spPr>
          <a:xfrm>
            <a:off x="1370499" y="1333546"/>
            <a:ext cx="602736" cy="602736"/>
          </a:xfrm>
          <a:prstGeom prst="ellipse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365E7D3A-BED6-726C-AE07-6DFCD7D7FF94}"/>
              </a:ext>
            </a:extLst>
          </p:cNvPr>
          <p:cNvSpPr/>
          <p:nvPr/>
        </p:nvSpPr>
        <p:spPr>
          <a:xfrm>
            <a:off x="1370500" y="3551412"/>
            <a:ext cx="602736" cy="602736"/>
          </a:xfrm>
          <a:prstGeom prst="ellipse">
            <a:avLst/>
          </a:prstGeom>
          <a:solidFill>
            <a:srgbClr val="D0C7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35E00023-AC61-9121-854E-368CC8E70E6B}"/>
              </a:ext>
            </a:extLst>
          </p:cNvPr>
          <p:cNvSpPr/>
          <p:nvPr/>
        </p:nvSpPr>
        <p:spPr>
          <a:xfrm>
            <a:off x="1370500" y="2384004"/>
            <a:ext cx="602736" cy="602736"/>
          </a:xfrm>
          <a:prstGeom prst="ellipse">
            <a:avLst/>
          </a:prstGeom>
          <a:solidFill>
            <a:srgbClr val="B8A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B175A8ED-42B5-C256-F97A-F0189CD480EA}"/>
              </a:ext>
            </a:extLst>
          </p:cNvPr>
          <p:cNvSpPr/>
          <p:nvPr/>
        </p:nvSpPr>
        <p:spPr>
          <a:xfrm>
            <a:off x="1373908" y="4873426"/>
            <a:ext cx="602736" cy="602736"/>
          </a:xfrm>
          <a:prstGeom prst="ellipse">
            <a:avLst/>
          </a:prstGeom>
          <a:solidFill>
            <a:srgbClr val="E1DB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business-bars-graphic_70650">
            <a:extLst>
              <a:ext uri="{FF2B5EF4-FFF2-40B4-BE49-F238E27FC236}">
                <a16:creationId xmlns:a16="http://schemas.microsoft.com/office/drawing/2014/main" id="{8A5631AD-4663-8EE9-BCFF-A6429C9E51C0}"/>
              </a:ext>
            </a:extLst>
          </p:cNvPr>
          <p:cNvSpPr>
            <a:spLocks noChangeAspect="1"/>
          </p:cNvSpPr>
          <p:nvPr/>
        </p:nvSpPr>
        <p:spPr bwMode="auto">
          <a:xfrm>
            <a:off x="1542680" y="3728621"/>
            <a:ext cx="258376" cy="309575"/>
          </a:xfrm>
          <a:custGeom>
            <a:avLst/>
            <a:gdLst>
              <a:gd name="connsiteX0" fmla="*/ 485852 w 492308"/>
              <a:gd name="connsiteY0" fmla="*/ 451239 h 589863"/>
              <a:gd name="connsiteX1" fmla="*/ 492308 w 492308"/>
              <a:gd name="connsiteY1" fmla="*/ 497178 h 589863"/>
              <a:gd name="connsiteX2" fmla="*/ 488273 w 492308"/>
              <a:gd name="connsiteY2" fmla="*/ 496373 h 589863"/>
              <a:gd name="connsiteX3" fmla="*/ 475360 w 492308"/>
              <a:gd name="connsiteY3" fmla="*/ 562461 h 589863"/>
              <a:gd name="connsiteX4" fmla="*/ 414024 w 492308"/>
              <a:gd name="connsiteY4" fmla="*/ 589863 h 589863"/>
              <a:gd name="connsiteX5" fmla="*/ 387392 w 492308"/>
              <a:gd name="connsiteY5" fmla="*/ 589863 h 589863"/>
              <a:gd name="connsiteX6" fmla="*/ 233245 w 492308"/>
              <a:gd name="connsiteY6" fmla="*/ 526193 h 589863"/>
              <a:gd name="connsiteX7" fmla="*/ 93626 w 492308"/>
              <a:gd name="connsiteY7" fmla="*/ 485895 h 589863"/>
              <a:gd name="connsiteX8" fmla="*/ 81520 w 492308"/>
              <a:gd name="connsiteY8" fmla="*/ 477030 h 589863"/>
              <a:gd name="connsiteX9" fmla="*/ 91205 w 492308"/>
              <a:gd name="connsiteY9" fmla="*/ 464940 h 589863"/>
              <a:gd name="connsiteX10" fmla="*/ 248579 w 492308"/>
              <a:gd name="connsiteY10" fmla="*/ 511686 h 589863"/>
              <a:gd name="connsiteX11" fmla="*/ 413217 w 492308"/>
              <a:gd name="connsiteY11" fmla="*/ 568102 h 589863"/>
              <a:gd name="connsiteX12" fmla="*/ 458412 w 492308"/>
              <a:gd name="connsiteY12" fmla="*/ 549565 h 589863"/>
              <a:gd name="connsiteX13" fmla="*/ 465675 w 492308"/>
              <a:gd name="connsiteY13" fmla="*/ 492343 h 589863"/>
              <a:gd name="connsiteX14" fmla="*/ 447113 w 492308"/>
              <a:gd name="connsiteY14" fmla="*/ 489119 h 589863"/>
              <a:gd name="connsiteX15" fmla="*/ 453562 w 492308"/>
              <a:gd name="connsiteY15" fmla="*/ 404600 h 589863"/>
              <a:gd name="connsiteX16" fmla="*/ 475336 w 492308"/>
              <a:gd name="connsiteY16" fmla="*/ 434373 h 589863"/>
              <a:gd name="connsiteX17" fmla="*/ 432595 w 492308"/>
              <a:gd name="connsiteY17" fmla="*/ 477021 h 589863"/>
              <a:gd name="connsiteX18" fmla="*/ 403563 w 492308"/>
              <a:gd name="connsiteY18" fmla="*/ 456904 h 589863"/>
              <a:gd name="connsiteX19" fmla="*/ 258279 w 492308"/>
              <a:gd name="connsiteY19" fmla="*/ 178915 h 589863"/>
              <a:gd name="connsiteX20" fmla="*/ 442300 w 492308"/>
              <a:gd name="connsiteY20" fmla="*/ 391628 h 589863"/>
              <a:gd name="connsiteX21" fmla="*/ 388224 w 492308"/>
              <a:gd name="connsiteY21" fmla="*/ 447223 h 589863"/>
              <a:gd name="connsiteX22" fmla="*/ 171919 w 492308"/>
              <a:gd name="connsiteY22" fmla="*/ 263516 h 589863"/>
              <a:gd name="connsiteX23" fmla="*/ 258279 w 492308"/>
              <a:gd name="connsiteY23" fmla="*/ 178915 h 589863"/>
              <a:gd name="connsiteX24" fmla="*/ 119450 w 492308"/>
              <a:gd name="connsiteY24" fmla="*/ 0 h 589863"/>
              <a:gd name="connsiteX25" fmla="*/ 238900 w 492308"/>
              <a:gd name="connsiteY25" fmla="*/ 119255 h 589863"/>
              <a:gd name="connsiteX26" fmla="*/ 119450 w 492308"/>
              <a:gd name="connsiteY26" fmla="*/ 238510 h 589863"/>
              <a:gd name="connsiteX27" fmla="*/ 0 w 492308"/>
              <a:gd name="connsiteY27" fmla="*/ 119255 h 589863"/>
              <a:gd name="connsiteX28" fmla="*/ 119450 w 492308"/>
              <a:gd name="connsiteY28" fmla="*/ 0 h 58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92308" h="589863">
                <a:moveTo>
                  <a:pt x="485852" y="451239"/>
                </a:moveTo>
                <a:lnTo>
                  <a:pt x="492308" y="497178"/>
                </a:lnTo>
                <a:lnTo>
                  <a:pt x="488273" y="496373"/>
                </a:lnTo>
                <a:cubicBezTo>
                  <a:pt x="490694" y="513298"/>
                  <a:pt x="491501" y="540700"/>
                  <a:pt x="475360" y="562461"/>
                </a:cubicBezTo>
                <a:cubicBezTo>
                  <a:pt x="462447" y="579386"/>
                  <a:pt x="442271" y="589057"/>
                  <a:pt x="414024" y="589863"/>
                </a:cubicBezTo>
                <a:cubicBezTo>
                  <a:pt x="404340" y="589863"/>
                  <a:pt x="395462" y="589863"/>
                  <a:pt x="387392" y="589863"/>
                </a:cubicBezTo>
                <a:cubicBezTo>
                  <a:pt x="318792" y="589863"/>
                  <a:pt x="282475" y="580192"/>
                  <a:pt x="233245" y="526193"/>
                </a:cubicBezTo>
                <a:cubicBezTo>
                  <a:pt x="184822" y="474612"/>
                  <a:pt x="95240" y="485895"/>
                  <a:pt x="93626" y="485895"/>
                </a:cubicBezTo>
                <a:cubicBezTo>
                  <a:pt x="87976" y="486701"/>
                  <a:pt x="82327" y="482671"/>
                  <a:pt x="81520" y="477030"/>
                </a:cubicBezTo>
                <a:cubicBezTo>
                  <a:pt x="80713" y="470582"/>
                  <a:pt x="85555" y="465746"/>
                  <a:pt x="91205" y="464940"/>
                </a:cubicBezTo>
                <a:cubicBezTo>
                  <a:pt x="95240" y="464134"/>
                  <a:pt x="192893" y="452045"/>
                  <a:pt x="248579" y="511686"/>
                </a:cubicBezTo>
                <a:cubicBezTo>
                  <a:pt x="297002" y="564073"/>
                  <a:pt x="325249" y="570520"/>
                  <a:pt x="413217" y="568102"/>
                </a:cubicBezTo>
                <a:cubicBezTo>
                  <a:pt x="434200" y="567296"/>
                  <a:pt x="449534" y="561655"/>
                  <a:pt x="458412" y="549565"/>
                </a:cubicBezTo>
                <a:cubicBezTo>
                  <a:pt x="471325" y="531029"/>
                  <a:pt x="468097" y="503626"/>
                  <a:pt x="465675" y="492343"/>
                </a:cubicBezTo>
                <a:lnTo>
                  <a:pt x="447113" y="489119"/>
                </a:lnTo>
                <a:close/>
                <a:moveTo>
                  <a:pt x="453562" y="404600"/>
                </a:moveTo>
                <a:lnTo>
                  <a:pt x="475336" y="434373"/>
                </a:lnTo>
                <a:lnTo>
                  <a:pt x="432595" y="477021"/>
                </a:lnTo>
                <a:lnTo>
                  <a:pt x="403563" y="456904"/>
                </a:lnTo>
                <a:close/>
                <a:moveTo>
                  <a:pt x="258279" y="178915"/>
                </a:moveTo>
                <a:lnTo>
                  <a:pt x="442300" y="391628"/>
                </a:lnTo>
                <a:lnTo>
                  <a:pt x="388224" y="447223"/>
                </a:lnTo>
                <a:lnTo>
                  <a:pt x="171919" y="263516"/>
                </a:lnTo>
                <a:cubicBezTo>
                  <a:pt x="171919" y="263516"/>
                  <a:pt x="230838" y="230482"/>
                  <a:pt x="258279" y="178915"/>
                </a:cubicBezTo>
                <a:close/>
                <a:moveTo>
                  <a:pt x="119450" y="0"/>
                </a:moveTo>
                <a:cubicBezTo>
                  <a:pt x="185420" y="0"/>
                  <a:pt x="238900" y="53392"/>
                  <a:pt x="238900" y="119255"/>
                </a:cubicBezTo>
                <a:cubicBezTo>
                  <a:pt x="238900" y="185118"/>
                  <a:pt x="185420" y="238510"/>
                  <a:pt x="119450" y="238510"/>
                </a:cubicBezTo>
                <a:cubicBezTo>
                  <a:pt x="53480" y="238510"/>
                  <a:pt x="0" y="185118"/>
                  <a:pt x="0" y="119255"/>
                </a:cubicBezTo>
                <a:cubicBezTo>
                  <a:pt x="0" y="53392"/>
                  <a:pt x="53480" y="0"/>
                  <a:pt x="1194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business-bars-graphic_70650">
            <a:extLst>
              <a:ext uri="{FF2B5EF4-FFF2-40B4-BE49-F238E27FC236}">
                <a16:creationId xmlns:a16="http://schemas.microsoft.com/office/drawing/2014/main" id="{EF6F34F5-A5E6-8FA0-B9C3-1DC7FCADD30C}"/>
              </a:ext>
            </a:extLst>
          </p:cNvPr>
          <p:cNvSpPr>
            <a:spLocks noChangeAspect="1"/>
          </p:cNvSpPr>
          <p:nvPr/>
        </p:nvSpPr>
        <p:spPr bwMode="auto">
          <a:xfrm>
            <a:off x="1561346" y="2518239"/>
            <a:ext cx="221043" cy="309575"/>
          </a:xfrm>
          <a:custGeom>
            <a:avLst/>
            <a:gdLst>
              <a:gd name="connsiteX0" fmla="*/ 154403 w 432307"/>
              <a:gd name="connsiteY0" fmla="*/ 499109 h 605451"/>
              <a:gd name="connsiteX1" fmla="*/ 277904 w 432307"/>
              <a:gd name="connsiteY1" fmla="*/ 499109 h 605451"/>
              <a:gd name="connsiteX2" fmla="*/ 287248 w 432307"/>
              <a:gd name="connsiteY2" fmla="*/ 513435 h 605451"/>
              <a:gd name="connsiteX3" fmla="*/ 277904 w 432307"/>
              <a:gd name="connsiteY3" fmla="*/ 527762 h 605451"/>
              <a:gd name="connsiteX4" fmla="*/ 287248 w 432307"/>
              <a:gd name="connsiteY4" fmla="*/ 542184 h 605451"/>
              <a:gd name="connsiteX5" fmla="*/ 277904 w 432307"/>
              <a:gd name="connsiteY5" fmla="*/ 556511 h 605451"/>
              <a:gd name="connsiteX6" fmla="*/ 287248 w 432307"/>
              <a:gd name="connsiteY6" fmla="*/ 570837 h 605451"/>
              <a:gd name="connsiteX7" fmla="*/ 271449 w 432307"/>
              <a:gd name="connsiteY7" fmla="*/ 586606 h 605451"/>
              <a:gd name="connsiteX8" fmla="*/ 268078 w 432307"/>
              <a:gd name="connsiteY8" fmla="*/ 586606 h 605451"/>
              <a:gd name="connsiteX9" fmla="*/ 239081 w 432307"/>
              <a:gd name="connsiteY9" fmla="*/ 605451 h 605451"/>
              <a:gd name="connsiteX10" fmla="*/ 193226 w 432307"/>
              <a:gd name="connsiteY10" fmla="*/ 605451 h 605451"/>
              <a:gd name="connsiteX11" fmla="*/ 164229 w 432307"/>
              <a:gd name="connsiteY11" fmla="*/ 586606 h 605451"/>
              <a:gd name="connsiteX12" fmla="*/ 160761 w 432307"/>
              <a:gd name="connsiteY12" fmla="*/ 586606 h 605451"/>
              <a:gd name="connsiteX13" fmla="*/ 145059 w 432307"/>
              <a:gd name="connsiteY13" fmla="*/ 570837 h 605451"/>
              <a:gd name="connsiteX14" fmla="*/ 154403 w 432307"/>
              <a:gd name="connsiteY14" fmla="*/ 556511 h 605451"/>
              <a:gd name="connsiteX15" fmla="*/ 145059 w 432307"/>
              <a:gd name="connsiteY15" fmla="*/ 542184 h 605451"/>
              <a:gd name="connsiteX16" fmla="*/ 154403 w 432307"/>
              <a:gd name="connsiteY16" fmla="*/ 527762 h 605451"/>
              <a:gd name="connsiteX17" fmla="*/ 145059 w 432307"/>
              <a:gd name="connsiteY17" fmla="*/ 513435 h 605451"/>
              <a:gd name="connsiteX18" fmla="*/ 154403 w 432307"/>
              <a:gd name="connsiteY18" fmla="*/ 499109 h 605451"/>
              <a:gd name="connsiteX19" fmla="*/ 396249 w 432307"/>
              <a:gd name="connsiteY19" fmla="*/ 337144 h 605451"/>
              <a:gd name="connsiteX20" fmla="*/ 426219 w 432307"/>
              <a:gd name="connsiteY20" fmla="*/ 354378 h 605451"/>
              <a:gd name="connsiteX21" fmla="*/ 430651 w 432307"/>
              <a:gd name="connsiteY21" fmla="*/ 371035 h 605451"/>
              <a:gd name="connsiteX22" fmla="*/ 420148 w 432307"/>
              <a:gd name="connsiteY22" fmla="*/ 377101 h 605451"/>
              <a:gd name="connsiteX23" fmla="*/ 414077 w 432307"/>
              <a:gd name="connsiteY23" fmla="*/ 375464 h 605451"/>
              <a:gd name="connsiteX24" fmla="*/ 384107 w 432307"/>
              <a:gd name="connsiteY24" fmla="*/ 358133 h 605451"/>
              <a:gd name="connsiteX25" fmla="*/ 379578 w 432307"/>
              <a:gd name="connsiteY25" fmla="*/ 341573 h 605451"/>
              <a:gd name="connsiteX26" fmla="*/ 396249 w 432307"/>
              <a:gd name="connsiteY26" fmla="*/ 337144 h 605451"/>
              <a:gd name="connsiteX27" fmla="*/ 36058 w 432307"/>
              <a:gd name="connsiteY27" fmla="*/ 337144 h 605451"/>
              <a:gd name="connsiteX28" fmla="*/ 52729 w 432307"/>
              <a:gd name="connsiteY28" fmla="*/ 341573 h 605451"/>
              <a:gd name="connsiteX29" fmla="*/ 48200 w 432307"/>
              <a:gd name="connsiteY29" fmla="*/ 358133 h 605451"/>
              <a:gd name="connsiteX30" fmla="*/ 18230 w 432307"/>
              <a:gd name="connsiteY30" fmla="*/ 375464 h 605451"/>
              <a:gd name="connsiteX31" fmla="*/ 12159 w 432307"/>
              <a:gd name="connsiteY31" fmla="*/ 377101 h 605451"/>
              <a:gd name="connsiteX32" fmla="*/ 1656 w 432307"/>
              <a:gd name="connsiteY32" fmla="*/ 371035 h 605451"/>
              <a:gd name="connsiteX33" fmla="*/ 6088 w 432307"/>
              <a:gd name="connsiteY33" fmla="*/ 354378 h 605451"/>
              <a:gd name="connsiteX34" fmla="*/ 18230 w 432307"/>
              <a:gd name="connsiteY34" fmla="*/ 119232 h 605451"/>
              <a:gd name="connsiteX35" fmla="*/ 48200 w 432307"/>
              <a:gd name="connsiteY35" fmla="*/ 136535 h 605451"/>
              <a:gd name="connsiteX36" fmla="*/ 52729 w 432307"/>
              <a:gd name="connsiteY36" fmla="*/ 153069 h 605451"/>
              <a:gd name="connsiteX37" fmla="*/ 42129 w 432307"/>
              <a:gd name="connsiteY37" fmla="*/ 159125 h 605451"/>
              <a:gd name="connsiteX38" fmla="*/ 36058 w 432307"/>
              <a:gd name="connsiteY38" fmla="*/ 157491 h 605451"/>
              <a:gd name="connsiteX39" fmla="*/ 6088 w 432307"/>
              <a:gd name="connsiteY39" fmla="*/ 140188 h 605451"/>
              <a:gd name="connsiteX40" fmla="*/ 1656 w 432307"/>
              <a:gd name="connsiteY40" fmla="*/ 123654 h 605451"/>
              <a:gd name="connsiteX41" fmla="*/ 18230 w 432307"/>
              <a:gd name="connsiteY41" fmla="*/ 119232 h 605451"/>
              <a:gd name="connsiteX42" fmla="*/ 414077 w 432307"/>
              <a:gd name="connsiteY42" fmla="*/ 119232 h 605451"/>
              <a:gd name="connsiteX43" fmla="*/ 430651 w 432307"/>
              <a:gd name="connsiteY43" fmla="*/ 123654 h 605451"/>
              <a:gd name="connsiteX44" fmla="*/ 426219 w 432307"/>
              <a:gd name="connsiteY44" fmla="*/ 140188 h 605451"/>
              <a:gd name="connsiteX45" fmla="*/ 396249 w 432307"/>
              <a:gd name="connsiteY45" fmla="*/ 157491 h 605451"/>
              <a:gd name="connsiteX46" fmla="*/ 390178 w 432307"/>
              <a:gd name="connsiteY46" fmla="*/ 159125 h 605451"/>
              <a:gd name="connsiteX47" fmla="*/ 379578 w 432307"/>
              <a:gd name="connsiteY47" fmla="*/ 153069 h 605451"/>
              <a:gd name="connsiteX48" fmla="*/ 384107 w 432307"/>
              <a:gd name="connsiteY48" fmla="*/ 136535 h 605451"/>
              <a:gd name="connsiteX49" fmla="*/ 216153 w 432307"/>
              <a:gd name="connsiteY49" fmla="*/ 94416 h 605451"/>
              <a:gd name="connsiteX50" fmla="*/ 372067 w 432307"/>
              <a:gd name="connsiteY50" fmla="*/ 250212 h 605451"/>
              <a:gd name="connsiteX51" fmla="*/ 335376 w 432307"/>
              <a:gd name="connsiteY51" fmla="*/ 361866 h 605451"/>
              <a:gd name="connsiteX52" fmla="*/ 301285 w 432307"/>
              <a:gd name="connsiteY52" fmla="*/ 462269 h 605451"/>
              <a:gd name="connsiteX53" fmla="*/ 286935 w 432307"/>
              <a:gd name="connsiteY53" fmla="*/ 476598 h 605451"/>
              <a:gd name="connsiteX54" fmla="*/ 284046 w 432307"/>
              <a:gd name="connsiteY54" fmla="*/ 476598 h 605451"/>
              <a:gd name="connsiteX55" fmla="*/ 148163 w 432307"/>
              <a:gd name="connsiteY55" fmla="*/ 476598 h 605451"/>
              <a:gd name="connsiteX56" fmla="*/ 145371 w 432307"/>
              <a:gd name="connsiteY56" fmla="*/ 476598 h 605451"/>
              <a:gd name="connsiteX57" fmla="*/ 131021 w 432307"/>
              <a:gd name="connsiteY57" fmla="*/ 462269 h 605451"/>
              <a:gd name="connsiteX58" fmla="*/ 97316 w 432307"/>
              <a:gd name="connsiteY58" fmla="*/ 363501 h 605451"/>
              <a:gd name="connsiteX59" fmla="*/ 60239 w 432307"/>
              <a:gd name="connsiteY59" fmla="*/ 250212 h 605451"/>
              <a:gd name="connsiteX60" fmla="*/ 216153 w 432307"/>
              <a:gd name="connsiteY60" fmla="*/ 94416 h 605451"/>
              <a:gd name="connsiteX61" fmla="*/ 216154 w 432307"/>
              <a:gd name="connsiteY61" fmla="*/ 0 h 605451"/>
              <a:gd name="connsiteX62" fmla="*/ 228256 w 432307"/>
              <a:gd name="connsiteY62" fmla="*/ 12117 h 605451"/>
              <a:gd name="connsiteX63" fmla="*/ 228256 w 432307"/>
              <a:gd name="connsiteY63" fmla="*/ 46735 h 605451"/>
              <a:gd name="connsiteX64" fmla="*/ 216154 w 432307"/>
              <a:gd name="connsiteY64" fmla="*/ 58852 h 605451"/>
              <a:gd name="connsiteX65" fmla="*/ 204052 w 432307"/>
              <a:gd name="connsiteY65" fmla="*/ 46735 h 605451"/>
              <a:gd name="connsiteX66" fmla="*/ 204052 w 432307"/>
              <a:gd name="connsiteY66" fmla="*/ 12117 h 605451"/>
              <a:gd name="connsiteX67" fmla="*/ 216154 w 432307"/>
              <a:gd name="connsiteY67" fmla="*/ 0 h 6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432307" h="605451">
                <a:moveTo>
                  <a:pt x="154403" y="499109"/>
                </a:moveTo>
                <a:lnTo>
                  <a:pt x="277904" y="499109"/>
                </a:lnTo>
                <a:cubicBezTo>
                  <a:pt x="283395" y="501513"/>
                  <a:pt x="287248" y="507089"/>
                  <a:pt x="287248" y="513435"/>
                </a:cubicBezTo>
                <a:cubicBezTo>
                  <a:pt x="287248" y="519877"/>
                  <a:pt x="283395" y="525358"/>
                  <a:pt x="277904" y="527762"/>
                </a:cubicBezTo>
                <a:cubicBezTo>
                  <a:pt x="283395" y="530262"/>
                  <a:pt x="287248" y="535742"/>
                  <a:pt x="287248" y="542184"/>
                </a:cubicBezTo>
                <a:cubicBezTo>
                  <a:pt x="287248" y="548530"/>
                  <a:pt x="283395" y="554011"/>
                  <a:pt x="277904" y="556511"/>
                </a:cubicBezTo>
                <a:cubicBezTo>
                  <a:pt x="283395" y="558914"/>
                  <a:pt x="287248" y="564395"/>
                  <a:pt x="287248" y="570837"/>
                </a:cubicBezTo>
                <a:cubicBezTo>
                  <a:pt x="287248" y="579491"/>
                  <a:pt x="280216" y="586606"/>
                  <a:pt x="271449" y="586606"/>
                </a:cubicBezTo>
                <a:lnTo>
                  <a:pt x="268078" y="586606"/>
                </a:lnTo>
                <a:cubicBezTo>
                  <a:pt x="263165" y="597663"/>
                  <a:pt x="251990" y="605451"/>
                  <a:pt x="239081" y="605451"/>
                </a:cubicBezTo>
                <a:lnTo>
                  <a:pt x="193226" y="605451"/>
                </a:lnTo>
                <a:cubicBezTo>
                  <a:pt x="180221" y="605451"/>
                  <a:pt x="169143" y="597663"/>
                  <a:pt x="164229" y="586606"/>
                </a:cubicBezTo>
                <a:lnTo>
                  <a:pt x="160761" y="586606"/>
                </a:lnTo>
                <a:cubicBezTo>
                  <a:pt x="152091" y="586606"/>
                  <a:pt x="145059" y="579491"/>
                  <a:pt x="145059" y="570837"/>
                </a:cubicBezTo>
                <a:cubicBezTo>
                  <a:pt x="145059" y="564395"/>
                  <a:pt x="148912" y="558914"/>
                  <a:pt x="154403" y="556511"/>
                </a:cubicBezTo>
                <a:cubicBezTo>
                  <a:pt x="148912" y="554011"/>
                  <a:pt x="145059" y="548530"/>
                  <a:pt x="145059" y="542184"/>
                </a:cubicBezTo>
                <a:cubicBezTo>
                  <a:pt x="145059" y="535742"/>
                  <a:pt x="148912" y="530262"/>
                  <a:pt x="154403" y="527762"/>
                </a:cubicBezTo>
                <a:cubicBezTo>
                  <a:pt x="148912" y="525358"/>
                  <a:pt x="145059" y="519877"/>
                  <a:pt x="145059" y="513435"/>
                </a:cubicBezTo>
                <a:cubicBezTo>
                  <a:pt x="145059" y="507089"/>
                  <a:pt x="148912" y="501513"/>
                  <a:pt x="154403" y="499109"/>
                </a:cubicBezTo>
                <a:close/>
                <a:moveTo>
                  <a:pt x="396249" y="337144"/>
                </a:moveTo>
                <a:lnTo>
                  <a:pt x="426219" y="354378"/>
                </a:lnTo>
                <a:cubicBezTo>
                  <a:pt x="432000" y="357748"/>
                  <a:pt x="434024" y="365258"/>
                  <a:pt x="430651" y="371035"/>
                </a:cubicBezTo>
                <a:cubicBezTo>
                  <a:pt x="428435" y="374886"/>
                  <a:pt x="424291" y="377101"/>
                  <a:pt x="420148" y="377101"/>
                </a:cubicBezTo>
                <a:cubicBezTo>
                  <a:pt x="418028" y="377101"/>
                  <a:pt x="416004" y="376620"/>
                  <a:pt x="414077" y="375464"/>
                </a:cubicBezTo>
                <a:lnTo>
                  <a:pt x="384107" y="358133"/>
                </a:lnTo>
                <a:cubicBezTo>
                  <a:pt x="378229" y="354860"/>
                  <a:pt x="376302" y="347350"/>
                  <a:pt x="379578" y="341573"/>
                </a:cubicBezTo>
                <a:cubicBezTo>
                  <a:pt x="382951" y="335796"/>
                  <a:pt x="390371" y="333774"/>
                  <a:pt x="396249" y="337144"/>
                </a:cubicBezTo>
                <a:close/>
                <a:moveTo>
                  <a:pt x="36058" y="337144"/>
                </a:moveTo>
                <a:cubicBezTo>
                  <a:pt x="41839" y="333774"/>
                  <a:pt x="49356" y="335796"/>
                  <a:pt x="52729" y="341573"/>
                </a:cubicBezTo>
                <a:cubicBezTo>
                  <a:pt x="56005" y="347350"/>
                  <a:pt x="54078" y="354860"/>
                  <a:pt x="48200" y="358133"/>
                </a:cubicBezTo>
                <a:lnTo>
                  <a:pt x="18230" y="375464"/>
                </a:lnTo>
                <a:cubicBezTo>
                  <a:pt x="16303" y="376620"/>
                  <a:pt x="14183" y="377101"/>
                  <a:pt x="12159" y="377101"/>
                </a:cubicBezTo>
                <a:cubicBezTo>
                  <a:pt x="7919" y="377101"/>
                  <a:pt x="3872" y="374886"/>
                  <a:pt x="1656" y="371035"/>
                </a:cubicBezTo>
                <a:cubicBezTo>
                  <a:pt x="-1717" y="365258"/>
                  <a:pt x="210" y="357748"/>
                  <a:pt x="6088" y="354378"/>
                </a:cubicBezTo>
                <a:close/>
                <a:moveTo>
                  <a:pt x="18230" y="119232"/>
                </a:moveTo>
                <a:lnTo>
                  <a:pt x="48200" y="136535"/>
                </a:lnTo>
                <a:cubicBezTo>
                  <a:pt x="54078" y="139804"/>
                  <a:pt x="56005" y="147301"/>
                  <a:pt x="52729" y="153069"/>
                </a:cubicBezTo>
                <a:cubicBezTo>
                  <a:pt x="50416" y="156914"/>
                  <a:pt x="46369" y="159125"/>
                  <a:pt x="42129" y="159125"/>
                </a:cubicBezTo>
                <a:cubicBezTo>
                  <a:pt x="40105" y="159125"/>
                  <a:pt x="37985" y="158644"/>
                  <a:pt x="36058" y="157491"/>
                </a:cubicBezTo>
                <a:lnTo>
                  <a:pt x="6088" y="140188"/>
                </a:lnTo>
                <a:cubicBezTo>
                  <a:pt x="210" y="136920"/>
                  <a:pt x="-1717" y="129422"/>
                  <a:pt x="1656" y="123654"/>
                </a:cubicBezTo>
                <a:cubicBezTo>
                  <a:pt x="4932" y="117887"/>
                  <a:pt x="12448" y="115868"/>
                  <a:pt x="18230" y="119232"/>
                </a:cubicBezTo>
                <a:close/>
                <a:moveTo>
                  <a:pt x="414077" y="119232"/>
                </a:moveTo>
                <a:cubicBezTo>
                  <a:pt x="419859" y="115868"/>
                  <a:pt x="427279" y="117887"/>
                  <a:pt x="430651" y="123654"/>
                </a:cubicBezTo>
                <a:cubicBezTo>
                  <a:pt x="434024" y="129422"/>
                  <a:pt x="432097" y="136920"/>
                  <a:pt x="426219" y="140188"/>
                </a:cubicBezTo>
                <a:lnTo>
                  <a:pt x="396249" y="157491"/>
                </a:lnTo>
                <a:cubicBezTo>
                  <a:pt x="394322" y="158644"/>
                  <a:pt x="392202" y="159125"/>
                  <a:pt x="390178" y="159125"/>
                </a:cubicBezTo>
                <a:cubicBezTo>
                  <a:pt x="385938" y="159125"/>
                  <a:pt x="381891" y="156914"/>
                  <a:pt x="379578" y="153069"/>
                </a:cubicBezTo>
                <a:cubicBezTo>
                  <a:pt x="376302" y="147301"/>
                  <a:pt x="378229" y="139804"/>
                  <a:pt x="384107" y="136535"/>
                </a:cubicBezTo>
                <a:close/>
                <a:moveTo>
                  <a:pt x="216153" y="94416"/>
                </a:moveTo>
                <a:cubicBezTo>
                  <a:pt x="302151" y="94416"/>
                  <a:pt x="372067" y="164332"/>
                  <a:pt x="372067" y="250212"/>
                </a:cubicBezTo>
                <a:cubicBezTo>
                  <a:pt x="372067" y="288777"/>
                  <a:pt x="353384" y="325899"/>
                  <a:pt x="335376" y="361866"/>
                </a:cubicBezTo>
                <a:cubicBezTo>
                  <a:pt x="317849" y="396680"/>
                  <a:pt x="301285" y="429667"/>
                  <a:pt x="301285" y="462269"/>
                </a:cubicBezTo>
                <a:cubicBezTo>
                  <a:pt x="301285" y="470155"/>
                  <a:pt x="294832" y="476598"/>
                  <a:pt x="286935" y="476598"/>
                </a:cubicBezTo>
                <a:lnTo>
                  <a:pt x="284046" y="476598"/>
                </a:lnTo>
                <a:lnTo>
                  <a:pt x="148163" y="476598"/>
                </a:lnTo>
                <a:lnTo>
                  <a:pt x="145371" y="476598"/>
                </a:lnTo>
                <a:cubicBezTo>
                  <a:pt x="137377" y="476598"/>
                  <a:pt x="131021" y="470155"/>
                  <a:pt x="131021" y="462269"/>
                </a:cubicBezTo>
                <a:cubicBezTo>
                  <a:pt x="131021" y="431013"/>
                  <a:pt x="114650" y="398219"/>
                  <a:pt x="97316" y="363501"/>
                </a:cubicBezTo>
                <a:cubicBezTo>
                  <a:pt x="79018" y="326860"/>
                  <a:pt x="60239" y="289065"/>
                  <a:pt x="60239" y="250212"/>
                </a:cubicBezTo>
                <a:cubicBezTo>
                  <a:pt x="60239" y="164332"/>
                  <a:pt x="130155" y="94416"/>
                  <a:pt x="216153" y="94416"/>
                </a:cubicBezTo>
                <a:close/>
                <a:moveTo>
                  <a:pt x="216154" y="0"/>
                </a:moveTo>
                <a:cubicBezTo>
                  <a:pt x="222877" y="0"/>
                  <a:pt x="228256" y="5385"/>
                  <a:pt x="228256" y="12117"/>
                </a:cubicBezTo>
                <a:lnTo>
                  <a:pt x="228256" y="46735"/>
                </a:lnTo>
                <a:cubicBezTo>
                  <a:pt x="228256" y="53371"/>
                  <a:pt x="222877" y="58852"/>
                  <a:pt x="216154" y="58852"/>
                </a:cubicBezTo>
                <a:cubicBezTo>
                  <a:pt x="209431" y="58852"/>
                  <a:pt x="204052" y="53371"/>
                  <a:pt x="204052" y="46735"/>
                </a:cubicBezTo>
                <a:lnTo>
                  <a:pt x="204052" y="12117"/>
                </a:lnTo>
                <a:cubicBezTo>
                  <a:pt x="204052" y="5385"/>
                  <a:pt x="209431" y="0"/>
                  <a:pt x="2161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3" name="business-bars-graphic_70650">
            <a:extLst>
              <a:ext uri="{FF2B5EF4-FFF2-40B4-BE49-F238E27FC236}">
                <a16:creationId xmlns:a16="http://schemas.microsoft.com/office/drawing/2014/main" id="{00458B1F-6A6D-AFC1-4059-C38E96F2D027}"/>
              </a:ext>
            </a:extLst>
          </p:cNvPr>
          <p:cNvSpPr>
            <a:spLocks noChangeAspect="1"/>
          </p:cNvSpPr>
          <p:nvPr/>
        </p:nvSpPr>
        <p:spPr bwMode="auto">
          <a:xfrm>
            <a:off x="1542144" y="4993996"/>
            <a:ext cx="266261" cy="309575"/>
          </a:xfrm>
          <a:custGeom>
            <a:avLst/>
            <a:gdLst>
              <a:gd name="T0" fmla="*/ 4142 w 5720"/>
              <a:gd name="T1" fmla="*/ 1476 h 6660"/>
              <a:gd name="T2" fmla="*/ 4753 w 5720"/>
              <a:gd name="T3" fmla="*/ 1195 h 6660"/>
              <a:gd name="T4" fmla="*/ 4177 w 5720"/>
              <a:gd name="T5" fmla="*/ 1044 h 6660"/>
              <a:gd name="T6" fmla="*/ 3935 w 5720"/>
              <a:gd name="T7" fmla="*/ 1135 h 6660"/>
              <a:gd name="T8" fmla="*/ 2861 w 5720"/>
              <a:gd name="T9" fmla="*/ 1062 h 6660"/>
              <a:gd name="T10" fmla="*/ 1617 w 5720"/>
              <a:gd name="T11" fmla="*/ 1094 h 6660"/>
              <a:gd name="T12" fmla="*/ 967 w 5720"/>
              <a:gd name="T13" fmla="*/ 852 h 6660"/>
              <a:gd name="T14" fmla="*/ 1176 w 5720"/>
              <a:gd name="T15" fmla="*/ 1287 h 6660"/>
              <a:gd name="T16" fmla="*/ 1210 w 5720"/>
              <a:gd name="T17" fmla="*/ 1311 h 6660"/>
              <a:gd name="T18" fmla="*/ 1488 w 5720"/>
              <a:gd name="T19" fmla="*/ 1476 h 6660"/>
              <a:gd name="T20" fmla="*/ 0 w 5720"/>
              <a:gd name="T21" fmla="*/ 1676 h 6660"/>
              <a:gd name="T22" fmla="*/ 200 w 5720"/>
              <a:gd name="T23" fmla="*/ 3544 h 6660"/>
              <a:gd name="T24" fmla="*/ 403 w 5720"/>
              <a:gd name="T25" fmla="*/ 6460 h 6660"/>
              <a:gd name="T26" fmla="*/ 5116 w 5720"/>
              <a:gd name="T27" fmla="*/ 6660 h 6660"/>
              <a:gd name="T28" fmla="*/ 5316 w 5720"/>
              <a:gd name="T29" fmla="*/ 3544 h 6660"/>
              <a:gd name="T30" fmla="*/ 5720 w 5720"/>
              <a:gd name="T31" fmla="*/ 3344 h 6660"/>
              <a:gd name="T32" fmla="*/ 5520 w 5720"/>
              <a:gd name="T33" fmla="*/ 1476 h 6660"/>
              <a:gd name="T34" fmla="*/ 3558 w 5720"/>
              <a:gd name="T35" fmla="*/ 742 h 6660"/>
              <a:gd name="T36" fmla="*/ 3535 w 5720"/>
              <a:gd name="T37" fmla="*/ 733 h 6660"/>
              <a:gd name="T38" fmla="*/ 2674 w 5720"/>
              <a:gd name="T39" fmla="*/ 1476 h 6660"/>
              <a:gd name="T40" fmla="*/ 2129 w 5720"/>
              <a:gd name="T41" fmla="*/ 699 h 6660"/>
              <a:gd name="T42" fmla="*/ 3480 w 5720"/>
              <a:gd name="T43" fmla="*/ 6260 h 6660"/>
              <a:gd name="T44" fmla="*/ 3280 w 5720"/>
              <a:gd name="T45" fmla="*/ 3733 h 6660"/>
              <a:gd name="T46" fmla="*/ 2240 w 5720"/>
              <a:gd name="T47" fmla="*/ 3933 h 6660"/>
              <a:gd name="T48" fmla="*/ 803 w 5720"/>
              <a:gd name="T49" fmla="*/ 6260 h 6660"/>
              <a:gd name="T50" fmla="*/ 4916 w 5720"/>
              <a:gd name="T51" fmla="*/ 3544 h 6660"/>
              <a:gd name="T52" fmla="*/ 5320 w 5720"/>
              <a:gd name="T53" fmla="*/ 3144 h 6660"/>
              <a:gd name="T54" fmla="*/ 603 w 5720"/>
              <a:gd name="T55" fmla="*/ 3144 h 6660"/>
              <a:gd name="T56" fmla="*/ 400 w 5720"/>
              <a:gd name="T57" fmla="*/ 1876 h 6660"/>
              <a:gd name="T58" fmla="*/ 2240 w 5720"/>
              <a:gd name="T59" fmla="*/ 2730 h 6660"/>
              <a:gd name="T60" fmla="*/ 3280 w 5720"/>
              <a:gd name="T61" fmla="*/ 2930 h 6660"/>
              <a:gd name="T62" fmla="*/ 3480 w 5720"/>
              <a:gd name="T63" fmla="*/ 1876 h 6660"/>
              <a:gd name="T64" fmla="*/ 5320 w 5720"/>
              <a:gd name="T65" fmla="*/ 3144 h 66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720" h="6660">
                <a:moveTo>
                  <a:pt x="5520" y="1476"/>
                </a:moveTo>
                <a:lnTo>
                  <a:pt x="4142" y="1476"/>
                </a:lnTo>
                <a:cubicBezTo>
                  <a:pt x="4263" y="1432"/>
                  <a:pt x="4426" y="1384"/>
                  <a:pt x="4546" y="1388"/>
                </a:cubicBezTo>
                <a:cubicBezTo>
                  <a:pt x="4657" y="1392"/>
                  <a:pt x="4749" y="1305"/>
                  <a:pt x="4753" y="1195"/>
                </a:cubicBezTo>
                <a:cubicBezTo>
                  <a:pt x="4757" y="1085"/>
                  <a:pt x="4670" y="992"/>
                  <a:pt x="4560" y="988"/>
                </a:cubicBezTo>
                <a:cubicBezTo>
                  <a:pt x="4435" y="984"/>
                  <a:pt x="4298" y="1010"/>
                  <a:pt x="4177" y="1044"/>
                </a:cubicBezTo>
                <a:cubicBezTo>
                  <a:pt x="4169" y="1046"/>
                  <a:pt x="4159" y="1049"/>
                  <a:pt x="4149" y="1052"/>
                </a:cubicBezTo>
                <a:cubicBezTo>
                  <a:pt x="4128" y="1056"/>
                  <a:pt x="4020" y="1088"/>
                  <a:pt x="3935" y="1135"/>
                </a:cubicBezTo>
                <a:cubicBezTo>
                  <a:pt x="3985" y="866"/>
                  <a:pt x="3920" y="704"/>
                  <a:pt x="3920" y="704"/>
                </a:cubicBezTo>
                <a:cubicBezTo>
                  <a:pt x="3643" y="0"/>
                  <a:pt x="3057" y="719"/>
                  <a:pt x="2861" y="1062"/>
                </a:cubicBezTo>
                <a:cubicBezTo>
                  <a:pt x="2665" y="687"/>
                  <a:pt x="2264" y="112"/>
                  <a:pt x="1772" y="453"/>
                </a:cubicBezTo>
                <a:cubicBezTo>
                  <a:pt x="1503" y="629"/>
                  <a:pt x="1506" y="867"/>
                  <a:pt x="1617" y="1094"/>
                </a:cubicBezTo>
                <a:cubicBezTo>
                  <a:pt x="1507" y="1036"/>
                  <a:pt x="1367" y="939"/>
                  <a:pt x="1249" y="835"/>
                </a:cubicBezTo>
                <a:cubicBezTo>
                  <a:pt x="1166" y="762"/>
                  <a:pt x="1040" y="770"/>
                  <a:pt x="967" y="852"/>
                </a:cubicBezTo>
                <a:cubicBezTo>
                  <a:pt x="893" y="935"/>
                  <a:pt x="901" y="1062"/>
                  <a:pt x="984" y="1135"/>
                </a:cubicBezTo>
                <a:cubicBezTo>
                  <a:pt x="988" y="1138"/>
                  <a:pt x="1066" y="1207"/>
                  <a:pt x="1176" y="1287"/>
                </a:cubicBezTo>
                <a:cubicBezTo>
                  <a:pt x="1176" y="1287"/>
                  <a:pt x="1176" y="1287"/>
                  <a:pt x="1177" y="1287"/>
                </a:cubicBezTo>
                <a:cubicBezTo>
                  <a:pt x="1187" y="1295"/>
                  <a:pt x="1198" y="1303"/>
                  <a:pt x="1210" y="1311"/>
                </a:cubicBezTo>
                <a:cubicBezTo>
                  <a:pt x="1224" y="1321"/>
                  <a:pt x="1239" y="1331"/>
                  <a:pt x="1253" y="1341"/>
                </a:cubicBezTo>
                <a:cubicBezTo>
                  <a:pt x="1338" y="1398"/>
                  <a:pt x="1416" y="1443"/>
                  <a:pt x="1488" y="1476"/>
                </a:cubicBezTo>
                <a:lnTo>
                  <a:pt x="200" y="1476"/>
                </a:lnTo>
                <a:cubicBezTo>
                  <a:pt x="89" y="1476"/>
                  <a:pt x="0" y="1566"/>
                  <a:pt x="0" y="1676"/>
                </a:cubicBezTo>
                <a:lnTo>
                  <a:pt x="0" y="3344"/>
                </a:lnTo>
                <a:cubicBezTo>
                  <a:pt x="0" y="3455"/>
                  <a:pt x="89" y="3544"/>
                  <a:pt x="200" y="3544"/>
                </a:cubicBezTo>
                <a:lnTo>
                  <a:pt x="403" y="3544"/>
                </a:lnTo>
                <a:lnTo>
                  <a:pt x="403" y="6460"/>
                </a:lnTo>
                <a:cubicBezTo>
                  <a:pt x="403" y="6571"/>
                  <a:pt x="493" y="6660"/>
                  <a:pt x="603" y="6660"/>
                </a:cubicBezTo>
                <a:lnTo>
                  <a:pt x="5116" y="6660"/>
                </a:lnTo>
                <a:cubicBezTo>
                  <a:pt x="5227" y="6660"/>
                  <a:pt x="5316" y="6571"/>
                  <a:pt x="5316" y="6460"/>
                </a:cubicBezTo>
                <a:lnTo>
                  <a:pt x="5316" y="3544"/>
                </a:lnTo>
                <a:lnTo>
                  <a:pt x="5520" y="3544"/>
                </a:lnTo>
                <a:cubicBezTo>
                  <a:pt x="5630" y="3544"/>
                  <a:pt x="5720" y="3455"/>
                  <a:pt x="5720" y="3344"/>
                </a:cubicBezTo>
                <a:lnTo>
                  <a:pt x="5720" y="1676"/>
                </a:lnTo>
                <a:cubicBezTo>
                  <a:pt x="5720" y="1566"/>
                  <a:pt x="5630" y="1476"/>
                  <a:pt x="5520" y="1476"/>
                </a:cubicBezTo>
                <a:close/>
                <a:moveTo>
                  <a:pt x="3535" y="733"/>
                </a:moveTo>
                <a:cubicBezTo>
                  <a:pt x="3545" y="729"/>
                  <a:pt x="3553" y="736"/>
                  <a:pt x="3558" y="742"/>
                </a:cubicBezTo>
                <a:cubicBezTo>
                  <a:pt x="3631" y="836"/>
                  <a:pt x="3236" y="1522"/>
                  <a:pt x="3046" y="1436"/>
                </a:cubicBezTo>
                <a:cubicBezTo>
                  <a:pt x="2997" y="1341"/>
                  <a:pt x="3421" y="777"/>
                  <a:pt x="3535" y="733"/>
                </a:cubicBezTo>
                <a:close/>
                <a:moveTo>
                  <a:pt x="2129" y="699"/>
                </a:moveTo>
                <a:cubicBezTo>
                  <a:pt x="2404" y="776"/>
                  <a:pt x="2594" y="1244"/>
                  <a:pt x="2674" y="1476"/>
                </a:cubicBezTo>
                <a:lnTo>
                  <a:pt x="2442" y="1476"/>
                </a:lnTo>
                <a:cubicBezTo>
                  <a:pt x="2175" y="1209"/>
                  <a:pt x="1610" y="552"/>
                  <a:pt x="2129" y="699"/>
                </a:cubicBezTo>
                <a:close/>
                <a:moveTo>
                  <a:pt x="4916" y="6260"/>
                </a:moveTo>
                <a:lnTo>
                  <a:pt x="3480" y="6260"/>
                </a:lnTo>
                <a:lnTo>
                  <a:pt x="3480" y="3933"/>
                </a:lnTo>
                <a:cubicBezTo>
                  <a:pt x="3480" y="3822"/>
                  <a:pt x="3390" y="3733"/>
                  <a:pt x="3280" y="3733"/>
                </a:cubicBezTo>
                <a:lnTo>
                  <a:pt x="2440" y="3733"/>
                </a:lnTo>
                <a:cubicBezTo>
                  <a:pt x="2329" y="3733"/>
                  <a:pt x="2240" y="3822"/>
                  <a:pt x="2240" y="3933"/>
                </a:cubicBezTo>
                <a:lnTo>
                  <a:pt x="2240" y="6260"/>
                </a:lnTo>
                <a:lnTo>
                  <a:pt x="803" y="6260"/>
                </a:lnTo>
                <a:lnTo>
                  <a:pt x="803" y="3544"/>
                </a:lnTo>
                <a:lnTo>
                  <a:pt x="4916" y="3544"/>
                </a:lnTo>
                <a:lnTo>
                  <a:pt x="4916" y="6260"/>
                </a:lnTo>
                <a:close/>
                <a:moveTo>
                  <a:pt x="5320" y="3144"/>
                </a:moveTo>
                <a:lnTo>
                  <a:pt x="5116" y="3144"/>
                </a:lnTo>
                <a:lnTo>
                  <a:pt x="603" y="3144"/>
                </a:lnTo>
                <a:lnTo>
                  <a:pt x="400" y="3144"/>
                </a:lnTo>
                <a:lnTo>
                  <a:pt x="400" y="1876"/>
                </a:lnTo>
                <a:lnTo>
                  <a:pt x="2240" y="1876"/>
                </a:lnTo>
                <a:lnTo>
                  <a:pt x="2240" y="2730"/>
                </a:lnTo>
                <a:cubicBezTo>
                  <a:pt x="2240" y="2841"/>
                  <a:pt x="2329" y="2930"/>
                  <a:pt x="2440" y="2930"/>
                </a:cubicBezTo>
                <a:lnTo>
                  <a:pt x="3280" y="2930"/>
                </a:lnTo>
                <a:cubicBezTo>
                  <a:pt x="3390" y="2930"/>
                  <a:pt x="3480" y="2841"/>
                  <a:pt x="3480" y="2730"/>
                </a:cubicBezTo>
                <a:lnTo>
                  <a:pt x="3480" y="1876"/>
                </a:lnTo>
                <a:lnTo>
                  <a:pt x="5320" y="1876"/>
                </a:lnTo>
                <a:lnTo>
                  <a:pt x="5320" y="3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business-bars-graphic_70650">
            <a:extLst>
              <a:ext uri="{FF2B5EF4-FFF2-40B4-BE49-F238E27FC236}">
                <a16:creationId xmlns:a16="http://schemas.microsoft.com/office/drawing/2014/main" id="{4F76A6E4-629D-287D-B429-23A03BED4B39}"/>
              </a:ext>
            </a:extLst>
          </p:cNvPr>
          <p:cNvSpPr>
            <a:spLocks noChangeAspect="1"/>
          </p:cNvSpPr>
          <p:nvPr/>
        </p:nvSpPr>
        <p:spPr bwMode="auto">
          <a:xfrm>
            <a:off x="1524705" y="1470607"/>
            <a:ext cx="309575" cy="284466"/>
          </a:xfrm>
          <a:custGeom>
            <a:avLst/>
            <a:gdLst>
              <a:gd name="connsiteX0" fmla="*/ 366665 w 604675"/>
              <a:gd name="connsiteY0" fmla="*/ 388199 h 555632"/>
              <a:gd name="connsiteX1" fmla="*/ 366665 w 604675"/>
              <a:gd name="connsiteY1" fmla="*/ 481413 h 555632"/>
              <a:gd name="connsiteX2" fmla="*/ 426977 w 604675"/>
              <a:gd name="connsiteY2" fmla="*/ 481413 h 555632"/>
              <a:gd name="connsiteX3" fmla="*/ 426977 w 604675"/>
              <a:gd name="connsiteY3" fmla="*/ 388199 h 555632"/>
              <a:gd name="connsiteX4" fmla="*/ 189710 w 604675"/>
              <a:gd name="connsiteY4" fmla="*/ 388199 h 555632"/>
              <a:gd name="connsiteX5" fmla="*/ 189710 w 604675"/>
              <a:gd name="connsiteY5" fmla="*/ 481413 h 555632"/>
              <a:gd name="connsiteX6" fmla="*/ 250022 w 604675"/>
              <a:gd name="connsiteY6" fmla="*/ 481413 h 555632"/>
              <a:gd name="connsiteX7" fmla="*/ 250022 w 604675"/>
              <a:gd name="connsiteY7" fmla="*/ 388199 h 555632"/>
              <a:gd name="connsiteX8" fmla="*/ 366665 w 604675"/>
              <a:gd name="connsiteY8" fmla="*/ 291853 h 555632"/>
              <a:gd name="connsiteX9" fmla="*/ 366665 w 604675"/>
              <a:gd name="connsiteY9" fmla="*/ 385067 h 555632"/>
              <a:gd name="connsiteX10" fmla="*/ 426977 w 604675"/>
              <a:gd name="connsiteY10" fmla="*/ 385067 h 555632"/>
              <a:gd name="connsiteX11" fmla="*/ 426977 w 604675"/>
              <a:gd name="connsiteY11" fmla="*/ 291853 h 555632"/>
              <a:gd name="connsiteX12" fmla="*/ 189710 w 604675"/>
              <a:gd name="connsiteY12" fmla="*/ 291853 h 555632"/>
              <a:gd name="connsiteX13" fmla="*/ 189710 w 604675"/>
              <a:gd name="connsiteY13" fmla="*/ 385067 h 555632"/>
              <a:gd name="connsiteX14" fmla="*/ 250022 w 604675"/>
              <a:gd name="connsiteY14" fmla="*/ 385067 h 555632"/>
              <a:gd name="connsiteX15" fmla="*/ 250022 w 604675"/>
              <a:gd name="connsiteY15" fmla="*/ 291853 h 555632"/>
              <a:gd name="connsiteX16" fmla="*/ 257380 w 604675"/>
              <a:gd name="connsiteY16" fmla="*/ 53277 h 555632"/>
              <a:gd name="connsiteX17" fmla="*/ 359428 w 604675"/>
              <a:gd name="connsiteY17" fmla="*/ 53277 h 555632"/>
              <a:gd name="connsiteX18" fmla="*/ 366665 w 604675"/>
              <a:gd name="connsiteY18" fmla="*/ 60503 h 555632"/>
              <a:gd name="connsiteX19" fmla="*/ 366665 w 604675"/>
              <a:gd name="connsiteY19" fmla="*/ 96030 h 555632"/>
              <a:gd name="connsiteX20" fmla="*/ 557612 w 604675"/>
              <a:gd name="connsiteY20" fmla="*/ 96030 h 555632"/>
              <a:gd name="connsiteX21" fmla="*/ 559301 w 604675"/>
              <a:gd name="connsiteY21" fmla="*/ 97596 h 555632"/>
              <a:gd name="connsiteX22" fmla="*/ 557612 w 604675"/>
              <a:gd name="connsiteY22" fmla="*/ 99162 h 555632"/>
              <a:gd name="connsiteX23" fmla="*/ 366665 w 604675"/>
              <a:gd name="connsiteY23" fmla="*/ 99162 h 555632"/>
              <a:gd name="connsiteX24" fmla="*/ 366665 w 604675"/>
              <a:gd name="connsiteY24" fmla="*/ 192376 h 555632"/>
              <a:gd name="connsiteX25" fmla="*/ 557612 w 604675"/>
              <a:gd name="connsiteY25" fmla="*/ 192376 h 555632"/>
              <a:gd name="connsiteX26" fmla="*/ 559301 w 604675"/>
              <a:gd name="connsiteY26" fmla="*/ 193942 h 555632"/>
              <a:gd name="connsiteX27" fmla="*/ 557612 w 604675"/>
              <a:gd name="connsiteY27" fmla="*/ 195507 h 555632"/>
              <a:gd name="connsiteX28" fmla="*/ 366665 w 604675"/>
              <a:gd name="connsiteY28" fmla="*/ 195507 h 555632"/>
              <a:gd name="connsiteX29" fmla="*/ 366665 w 604675"/>
              <a:gd name="connsiteY29" fmla="*/ 288722 h 555632"/>
              <a:gd name="connsiteX30" fmla="*/ 426977 w 604675"/>
              <a:gd name="connsiteY30" fmla="*/ 288722 h 555632"/>
              <a:gd name="connsiteX31" fmla="*/ 426977 w 604675"/>
              <a:gd name="connsiteY31" fmla="*/ 237177 h 555632"/>
              <a:gd name="connsiteX32" fmla="*/ 434214 w 604675"/>
              <a:gd name="connsiteY32" fmla="*/ 229830 h 555632"/>
              <a:gd name="connsiteX33" fmla="*/ 536262 w 604675"/>
              <a:gd name="connsiteY33" fmla="*/ 229830 h 555632"/>
              <a:gd name="connsiteX34" fmla="*/ 543620 w 604675"/>
              <a:gd name="connsiteY34" fmla="*/ 237177 h 555632"/>
              <a:gd name="connsiteX35" fmla="*/ 543620 w 604675"/>
              <a:gd name="connsiteY35" fmla="*/ 288722 h 555632"/>
              <a:gd name="connsiteX36" fmla="*/ 557612 w 604675"/>
              <a:gd name="connsiteY36" fmla="*/ 288722 h 555632"/>
              <a:gd name="connsiteX37" fmla="*/ 559301 w 604675"/>
              <a:gd name="connsiteY37" fmla="*/ 290287 h 555632"/>
              <a:gd name="connsiteX38" fmla="*/ 557612 w 604675"/>
              <a:gd name="connsiteY38" fmla="*/ 291853 h 555632"/>
              <a:gd name="connsiteX39" fmla="*/ 543620 w 604675"/>
              <a:gd name="connsiteY39" fmla="*/ 291853 h 555632"/>
              <a:gd name="connsiteX40" fmla="*/ 543620 w 604675"/>
              <a:gd name="connsiteY40" fmla="*/ 385067 h 555632"/>
              <a:gd name="connsiteX41" fmla="*/ 557612 w 604675"/>
              <a:gd name="connsiteY41" fmla="*/ 385067 h 555632"/>
              <a:gd name="connsiteX42" fmla="*/ 559301 w 604675"/>
              <a:gd name="connsiteY42" fmla="*/ 386633 h 555632"/>
              <a:gd name="connsiteX43" fmla="*/ 557612 w 604675"/>
              <a:gd name="connsiteY43" fmla="*/ 388199 h 555632"/>
              <a:gd name="connsiteX44" fmla="*/ 543620 w 604675"/>
              <a:gd name="connsiteY44" fmla="*/ 388199 h 555632"/>
              <a:gd name="connsiteX45" fmla="*/ 543620 w 604675"/>
              <a:gd name="connsiteY45" fmla="*/ 481413 h 555632"/>
              <a:gd name="connsiteX46" fmla="*/ 557612 w 604675"/>
              <a:gd name="connsiteY46" fmla="*/ 481413 h 555632"/>
              <a:gd name="connsiteX47" fmla="*/ 559301 w 604675"/>
              <a:gd name="connsiteY47" fmla="*/ 482979 h 555632"/>
              <a:gd name="connsiteX48" fmla="*/ 557612 w 604675"/>
              <a:gd name="connsiteY48" fmla="*/ 484544 h 555632"/>
              <a:gd name="connsiteX49" fmla="*/ 543620 w 604675"/>
              <a:gd name="connsiteY49" fmla="*/ 484544 h 555632"/>
              <a:gd name="connsiteX50" fmla="*/ 536262 w 604675"/>
              <a:gd name="connsiteY50" fmla="*/ 491770 h 555632"/>
              <a:gd name="connsiteX51" fmla="*/ 434214 w 604675"/>
              <a:gd name="connsiteY51" fmla="*/ 491770 h 555632"/>
              <a:gd name="connsiteX52" fmla="*/ 426977 w 604675"/>
              <a:gd name="connsiteY52" fmla="*/ 484544 h 555632"/>
              <a:gd name="connsiteX53" fmla="*/ 366665 w 604675"/>
              <a:gd name="connsiteY53" fmla="*/ 484544 h 555632"/>
              <a:gd name="connsiteX54" fmla="*/ 359428 w 604675"/>
              <a:gd name="connsiteY54" fmla="*/ 491770 h 555632"/>
              <a:gd name="connsiteX55" fmla="*/ 257380 w 604675"/>
              <a:gd name="connsiteY55" fmla="*/ 491770 h 555632"/>
              <a:gd name="connsiteX56" fmla="*/ 250022 w 604675"/>
              <a:gd name="connsiteY56" fmla="*/ 484544 h 555632"/>
              <a:gd name="connsiteX57" fmla="*/ 189710 w 604675"/>
              <a:gd name="connsiteY57" fmla="*/ 484544 h 555632"/>
              <a:gd name="connsiteX58" fmla="*/ 182473 w 604675"/>
              <a:gd name="connsiteY58" fmla="*/ 491770 h 555632"/>
              <a:gd name="connsiteX59" fmla="*/ 80425 w 604675"/>
              <a:gd name="connsiteY59" fmla="*/ 491770 h 555632"/>
              <a:gd name="connsiteX60" fmla="*/ 73187 w 604675"/>
              <a:gd name="connsiteY60" fmla="*/ 484544 h 555632"/>
              <a:gd name="connsiteX61" fmla="*/ 47012 w 604675"/>
              <a:gd name="connsiteY61" fmla="*/ 484544 h 555632"/>
              <a:gd name="connsiteX62" fmla="*/ 45444 w 604675"/>
              <a:gd name="connsiteY62" fmla="*/ 482979 h 555632"/>
              <a:gd name="connsiteX63" fmla="*/ 47012 w 604675"/>
              <a:gd name="connsiteY63" fmla="*/ 481413 h 555632"/>
              <a:gd name="connsiteX64" fmla="*/ 73187 w 604675"/>
              <a:gd name="connsiteY64" fmla="*/ 481413 h 555632"/>
              <a:gd name="connsiteX65" fmla="*/ 73187 w 604675"/>
              <a:gd name="connsiteY65" fmla="*/ 388199 h 555632"/>
              <a:gd name="connsiteX66" fmla="*/ 47012 w 604675"/>
              <a:gd name="connsiteY66" fmla="*/ 388199 h 555632"/>
              <a:gd name="connsiteX67" fmla="*/ 45444 w 604675"/>
              <a:gd name="connsiteY67" fmla="*/ 386633 h 555632"/>
              <a:gd name="connsiteX68" fmla="*/ 47012 w 604675"/>
              <a:gd name="connsiteY68" fmla="*/ 385067 h 555632"/>
              <a:gd name="connsiteX69" fmla="*/ 73187 w 604675"/>
              <a:gd name="connsiteY69" fmla="*/ 385067 h 555632"/>
              <a:gd name="connsiteX70" fmla="*/ 73187 w 604675"/>
              <a:gd name="connsiteY70" fmla="*/ 291853 h 555632"/>
              <a:gd name="connsiteX71" fmla="*/ 47012 w 604675"/>
              <a:gd name="connsiteY71" fmla="*/ 291853 h 555632"/>
              <a:gd name="connsiteX72" fmla="*/ 45444 w 604675"/>
              <a:gd name="connsiteY72" fmla="*/ 290287 h 555632"/>
              <a:gd name="connsiteX73" fmla="*/ 47012 w 604675"/>
              <a:gd name="connsiteY73" fmla="*/ 288722 h 555632"/>
              <a:gd name="connsiteX74" fmla="*/ 73187 w 604675"/>
              <a:gd name="connsiteY74" fmla="*/ 288722 h 555632"/>
              <a:gd name="connsiteX75" fmla="*/ 73187 w 604675"/>
              <a:gd name="connsiteY75" fmla="*/ 237177 h 555632"/>
              <a:gd name="connsiteX76" fmla="*/ 80425 w 604675"/>
              <a:gd name="connsiteY76" fmla="*/ 229830 h 555632"/>
              <a:gd name="connsiteX77" fmla="*/ 182473 w 604675"/>
              <a:gd name="connsiteY77" fmla="*/ 229830 h 555632"/>
              <a:gd name="connsiteX78" fmla="*/ 189710 w 604675"/>
              <a:gd name="connsiteY78" fmla="*/ 237177 h 555632"/>
              <a:gd name="connsiteX79" fmla="*/ 189710 w 604675"/>
              <a:gd name="connsiteY79" fmla="*/ 288722 h 555632"/>
              <a:gd name="connsiteX80" fmla="*/ 250022 w 604675"/>
              <a:gd name="connsiteY80" fmla="*/ 288722 h 555632"/>
              <a:gd name="connsiteX81" fmla="*/ 250022 w 604675"/>
              <a:gd name="connsiteY81" fmla="*/ 195507 h 555632"/>
              <a:gd name="connsiteX82" fmla="*/ 47012 w 604675"/>
              <a:gd name="connsiteY82" fmla="*/ 195507 h 555632"/>
              <a:gd name="connsiteX83" fmla="*/ 45444 w 604675"/>
              <a:gd name="connsiteY83" fmla="*/ 193942 h 555632"/>
              <a:gd name="connsiteX84" fmla="*/ 47012 w 604675"/>
              <a:gd name="connsiteY84" fmla="*/ 192376 h 555632"/>
              <a:gd name="connsiteX85" fmla="*/ 250022 w 604675"/>
              <a:gd name="connsiteY85" fmla="*/ 192376 h 555632"/>
              <a:gd name="connsiteX86" fmla="*/ 250022 w 604675"/>
              <a:gd name="connsiteY86" fmla="*/ 99162 h 555632"/>
              <a:gd name="connsiteX87" fmla="*/ 47012 w 604675"/>
              <a:gd name="connsiteY87" fmla="*/ 99162 h 555632"/>
              <a:gd name="connsiteX88" fmla="*/ 45444 w 604675"/>
              <a:gd name="connsiteY88" fmla="*/ 97596 h 555632"/>
              <a:gd name="connsiteX89" fmla="*/ 47012 w 604675"/>
              <a:gd name="connsiteY89" fmla="*/ 96030 h 555632"/>
              <a:gd name="connsiteX90" fmla="*/ 250022 w 604675"/>
              <a:gd name="connsiteY90" fmla="*/ 96030 h 555632"/>
              <a:gd name="connsiteX91" fmla="*/ 250022 w 604675"/>
              <a:gd name="connsiteY91" fmla="*/ 60503 h 555632"/>
              <a:gd name="connsiteX92" fmla="*/ 257380 w 604675"/>
              <a:gd name="connsiteY92" fmla="*/ 53277 h 555632"/>
              <a:gd name="connsiteX93" fmla="*/ 16043 w 604675"/>
              <a:gd name="connsiteY93" fmla="*/ 0 h 555632"/>
              <a:gd name="connsiteX94" fmla="*/ 32206 w 604675"/>
              <a:gd name="connsiteY94" fmla="*/ 16020 h 555632"/>
              <a:gd name="connsiteX95" fmla="*/ 32206 w 604675"/>
              <a:gd name="connsiteY95" fmla="*/ 523593 h 555632"/>
              <a:gd name="connsiteX96" fmla="*/ 588632 w 604675"/>
              <a:gd name="connsiteY96" fmla="*/ 523593 h 555632"/>
              <a:gd name="connsiteX97" fmla="*/ 604675 w 604675"/>
              <a:gd name="connsiteY97" fmla="*/ 539612 h 555632"/>
              <a:gd name="connsiteX98" fmla="*/ 588632 w 604675"/>
              <a:gd name="connsiteY98" fmla="*/ 555632 h 555632"/>
              <a:gd name="connsiteX99" fmla="*/ 16043 w 604675"/>
              <a:gd name="connsiteY99" fmla="*/ 555632 h 555632"/>
              <a:gd name="connsiteX100" fmla="*/ 0 w 604675"/>
              <a:gd name="connsiteY100" fmla="*/ 539612 h 555632"/>
              <a:gd name="connsiteX101" fmla="*/ 0 w 604675"/>
              <a:gd name="connsiteY101" fmla="*/ 16020 h 555632"/>
              <a:gd name="connsiteX102" fmla="*/ 16043 w 604675"/>
              <a:gd name="connsiteY102" fmla="*/ 0 h 555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604675" h="555632">
                <a:moveTo>
                  <a:pt x="366665" y="388199"/>
                </a:moveTo>
                <a:lnTo>
                  <a:pt x="366665" y="481413"/>
                </a:lnTo>
                <a:lnTo>
                  <a:pt x="426977" y="481413"/>
                </a:lnTo>
                <a:lnTo>
                  <a:pt x="426977" y="388199"/>
                </a:lnTo>
                <a:close/>
                <a:moveTo>
                  <a:pt x="189710" y="388199"/>
                </a:moveTo>
                <a:lnTo>
                  <a:pt x="189710" y="481413"/>
                </a:lnTo>
                <a:lnTo>
                  <a:pt x="250022" y="481413"/>
                </a:lnTo>
                <a:lnTo>
                  <a:pt x="250022" y="388199"/>
                </a:lnTo>
                <a:close/>
                <a:moveTo>
                  <a:pt x="366665" y="291853"/>
                </a:moveTo>
                <a:lnTo>
                  <a:pt x="366665" y="385067"/>
                </a:lnTo>
                <a:lnTo>
                  <a:pt x="426977" y="385067"/>
                </a:lnTo>
                <a:lnTo>
                  <a:pt x="426977" y="291853"/>
                </a:lnTo>
                <a:close/>
                <a:moveTo>
                  <a:pt x="189710" y="291853"/>
                </a:moveTo>
                <a:lnTo>
                  <a:pt x="189710" y="385067"/>
                </a:lnTo>
                <a:lnTo>
                  <a:pt x="250022" y="385067"/>
                </a:lnTo>
                <a:lnTo>
                  <a:pt x="250022" y="291853"/>
                </a:lnTo>
                <a:close/>
                <a:moveTo>
                  <a:pt x="257380" y="53277"/>
                </a:moveTo>
                <a:lnTo>
                  <a:pt x="359428" y="53277"/>
                </a:lnTo>
                <a:cubicBezTo>
                  <a:pt x="363408" y="53277"/>
                  <a:pt x="366665" y="56529"/>
                  <a:pt x="366665" y="60503"/>
                </a:cubicBezTo>
                <a:lnTo>
                  <a:pt x="366665" y="96030"/>
                </a:lnTo>
                <a:lnTo>
                  <a:pt x="557612" y="96030"/>
                </a:lnTo>
                <a:cubicBezTo>
                  <a:pt x="558577" y="96030"/>
                  <a:pt x="559301" y="96753"/>
                  <a:pt x="559301" y="97596"/>
                </a:cubicBezTo>
                <a:cubicBezTo>
                  <a:pt x="559301" y="98439"/>
                  <a:pt x="558577" y="99162"/>
                  <a:pt x="557612" y="99162"/>
                </a:cubicBezTo>
                <a:lnTo>
                  <a:pt x="366665" y="99162"/>
                </a:lnTo>
                <a:lnTo>
                  <a:pt x="366665" y="192376"/>
                </a:lnTo>
                <a:lnTo>
                  <a:pt x="557612" y="192376"/>
                </a:lnTo>
                <a:cubicBezTo>
                  <a:pt x="558577" y="192376"/>
                  <a:pt x="559301" y="193099"/>
                  <a:pt x="559301" y="193942"/>
                </a:cubicBezTo>
                <a:cubicBezTo>
                  <a:pt x="559301" y="194785"/>
                  <a:pt x="558577" y="195507"/>
                  <a:pt x="557612" y="195507"/>
                </a:cubicBezTo>
                <a:lnTo>
                  <a:pt x="366665" y="195507"/>
                </a:lnTo>
                <a:lnTo>
                  <a:pt x="366665" y="288722"/>
                </a:lnTo>
                <a:lnTo>
                  <a:pt x="426977" y="288722"/>
                </a:lnTo>
                <a:lnTo>
                  <a:pt x="426977" y="237177"/>
                </a:lnTo>
                <a:cubicBezTo>
                  <a:pt x="426977" y="233082"/>
                  <a:pt x="430234" y="229830"/>
                  <a:pt x="434214" y="229830"/>
                </a:cubicBezTo>
                <a:lnTo>
                  <a:pt x="536262" y="229830"/>
                </a:lnTo>
                <a:cubicBezTo>
                  <a:pt x="540363" y="229830"/>
                  <a:pt x="543620" y="233082"/>
                  <a:pt x="543620" y="237177"/>
                </a:cubicBezTo>
                <a:lnTo>
                  <a:pt x="543620" y="288722"/>
                </a:lnTo>
                <a:lnTo>
                  <a:pt x="557612" y="288722"/>
                </a:lnTo>
                <a:cubicBezTo>
                  <a:pt x="558577" y="288722"/>
                  <a:pt x="559301" y="289444"/>
                  <a:pt x="559301" y="290287"/>
                </a:cubicBezTo>
                <a:cubicBezTo>
                  <a:pt x="559301" y="291130"/>
                  <a:pt x="558577" y="291853"/>
                  <a:pt x="557612" y="291853"/>
                </a:cubicBezTo>
                <a:lnTo>
                  <a:pt x="543620" y="291853"/>
                </a:lnTo>
                <a:lnTo>
                  <a:pt x="543620" y="385067"/>
                </a:lnTo>
                <a:lnTo>
                  <a:pt x="557612" y="385067"/>
                </a:lnTo>
                <a:cubicBezTo>
                  <a:pt x="558577" y="385067"/>
                  <a:pt x="559301" y="385790"/>
                  <a:pt x="559301" y="386633"/>
                </a:cubicBezTo>
                <a:cubicBezTo>
                  <a:pt x="559301" y="387476"/>
                  <a:pt x="558577" y="388199"/>
                  <a:pt x="557612" y="388199"/>
                </a:cubicBezTo>
                <a:lnTo>
                  <a:pt x="543620" y="388199"/>
                </a:lnTo>
                <a:lnTo>
                  <a:pt x="543620" y="481413"/>
                </a:lnTo>
                <a:lnTo>
                  <a:pt x="557612" y="481413"/>
                </a:lnTo>
                <a:cubicBezTo>
                  <a:pt x="558577" y="481413"/>
                  <a:pt x="559301" y="482136"/>
                  <a:pt x="559301" y="482979"/>
                </a:cubicBezTo>
                <a:cubicBezTo>
                  <a:pt x="559301" y="483822"/>
                  <a:pt x="558577" y="484544"/>
                  <a:pt x="557612" y="484544"/>
                </a:cubicBezTo>
                <a:lnTo>
                  <a:pt x="543620" y="484544"/>
                </a:lnTo>
                <a:cubicBezTo>
                  <a:pt x="543499" y="488518"/>
                  <a:pt x="540243" y="491770"/>
                  <a:pt x="536262" y="491770"/>
                </a:cubicBezTo>
                <a:lnTo>
                  <a:pt x="434214" y="491770"/>
                </a:lnTo>
                <a:cubicBezTo>
                  <a:pt x="430234" y="491770"/>
                  <a:pt x="426977" y="488518"/>
                  <a:pt x="426977" y="484544"/>
                </a:cubicBezTo>
                <a:lnTo>
                  <a:pt x="366665" y="484544"/>
                </a:lnTo>
                <a:cubicBezTo>
                  <a:pt x="366665" y="488518"/>
                  <a:pt x="363408" y="491770"/>
                  <a:pt x="359428" y="491770"/>
                </a:cubicBezTo>
                <a:lnTo>
                  <a:pt x="257380" y="491770"/>
                </a:lnTo>
                <a:cubicBezTo>
                  <a:pt x="253399" y="491770"/>
                  <a:pt x="250142" y="488518"/>
                  <a:pt x="250022" y="484544"/>
                </a:cubicBezTo>
                <a:lnTo>
                  <a:pt x="189710" y="484544"/>
                </a:lnTo>
                <a:cubicBezTo>
                  <a:pt x="189710" y="488518"/>
                  <a:pt x="186453" y="491770"/>
                  <a:pt x="182473" y="491770"/>
                </a:cubicBezTo>
                <a:lnTo>
                  <a:pt x="80425" y="491770"/>
                </a:lnTo>
                <a:cubicBezTo>
                  <a:pt x="76444" y="491770"/>
                  <a:pt x="73187" y="488518"/>
                  <a:pt x="73187" y="484544"/>
                </a:cubicBezTo>
                <a:lnTo>
                  <a:pt x="47012" y="484544"/>
                </a:lnTo>
                <a:cubicBezTo>
                  <a:pt x="46168" y="484544"/>
                  <a:pt x="45444" y="483822"/>
                  <a:pt x="45444" y="482979"/>
                </a:cubicBezTo>
                <a:cubicBezTo>
                  <a:pt x="45444" y="482136"/>
                  <a:pt x="46168" y="481413"/>
                  <a:pt x="47012" y="481413"/>
                </a:cubicBezTo>
                <a:lnTo>
                  <a:pt x="73187" y="481413"/>
                </a:lnTo>
                <a:lnTo>
                  <a:pt x="73187" y="388199"/>
                </a:lnTo>
                <a:lnTo>
                  <a:pt x="47012" y="388199"/>
                </a:lnTo>
                <a:cubicBezTo>
                  <a:pt x="46168" y="388199"/>
                  <a:pt x="45444" y="387476"/>
                  <a:pt x="45444" y="386633"/>
                </a:cubicBezTo>
                <a:cubicBezTo>
                  <a:pt x="45444" y="385790"/>
                  <a:pt x="46168" y="385067"/>
                  <a:pt x="47012" y="385067"/>
                </a:cubicBezTo>
                <a:lnTo>
                  <a:pt x="73187" y="385067"/>
                </a:lnTo>
                <a:lnTo>
                  <a:pt x="73187" y="291853"/>
                </a:lnTo>
                <a:lnTo>
                  <a:pt x="47012" y="291853"/>
                </a:lnTo>
                <a:cubicBezTo>
                  <a:pt x="46168" y="291853"/>
                  <a:pt x="45444" y="291130"/>
                  <a:pt x="45444" y="290287"/>
                </a:cubicBezTo>
                <a:cubicBezTo>
                  <a:pt x="45444" y="289444"/>
                  <a:pt x="46168" y="288722"/>
                  <a:pt x="47012" y="288722"/>
                </a:cubicBezTo>
                <a:lnTo>
                  <a:pt x="73187" y="288722"/>
                </a:lnTo>
                <a:lnTo>
                  <a:pt x="73187" y="237177"/>
                </a:lnTo>
                <a:cubicBezTo>
                  <a:pt x="73187" y="233082"/>
                  <a:pt x="76444" y="229830"/>
                  <a:pt x="80425" y="229830"/>
                </a:cubicBezTo>
                <a:lnTo>
                  <a:pt x="182473" y="229830"/>
                </a:lnTo>
                <a:cubicBezTo>
                  <a:pt x="186453" y="229830"/>
                  <a:pt x="189710" y="233082"/>
                  <a:pt x="189710" y="237177"/>
                </a:cubicBezTo>
                <a:lnTo>
                  <a:pt x="189710" y="288722"/>
                </a:lnTo>
                <a:lnTo>
                  <a:pt x="250022" y="288722"/>
                </a:lnTo>
                <a:lnTo>
                  <a:pt x="250022" y="195507"/>
                </a:lnTo>
                <a:lnTo>
                  <a:pt x="47012" y="195507"/>
                </a:lnTo>
                <a:cubicBezTo>
                  <a:pt x="46168" y="195507"/>
                  <a:pt x="45444" y="194785"/>
                  <a:pt x="45444" y="193942"/>
                </a:cubicBezTo>
                <a:cubicBezTo>
                  <a:pt x="45444" y="193099"/>
                  <a:pt x="46168" y="192376"/>
                  <a:pt x="47012" y="192376"/>
                </a:cubicBezTo>
                <a:lnTo>
                  <a:pt x="250022" y="192376"/>
                </a:lnTo>
                <a:lnTo>
                  <a:pt x="250022" y="99162"/>
                </a:lnTo>
                <a:lnTo>
                  <a:pt x="47012" y="99162"/>
                </a:lnTo>
                <a:cubicBezTo>
                  <a:pt x="46168" y="99162"/>
                  <a:pt x="45444" y="98439"/>
                  <a:pt x="45444" y="97596"/>
                </a:cubicBezTo>
                <a:cubicBezTo>
                  <a:pt x="45444" y="96753"/>
                  <a:pt x="46168" y="96030"/>
                  <a:pt x="47012" y="96030"/>
                </a:cubicBezTo>
                <a:lnTo>
                  <a:pt x="250022" y="96030"/>
                </a:lnTo>
                <a:lnTo>
                  <a:pt x="250022" y="60503"/>
                </a:lnTo>
                <a:cubicBezTo>
                  <a:pt x="250022" y="56529"/>
                  <a:pt x="253279" y="53277"/>
                  <a:pt x="257380" y="53277"/>
                </a:cubicBezTo>
                <a:close/>
                <a:moveTo>
                  <a:pt x="16043" y="0"/>
                </a:moveTo>
                <a:cubicBezTo>
                  <a:pt x="24969" y="0"/>
                  <a:pt x="32206" y="7227"/>
                  <a:pt x="32206" y="16020"/>
                </a:cubicBezTo>
                <a:lnTo>
                  <a:pt x="32206" y="523593"/>
                </a:lnTo>
                <a:lnTo>
                  <a:pt x="588632" y="523593"/>
                </a:lnTo>
                <a:cubicBezTo>
                  <a:pt x="597558" y="523593"/>
                  <a:pt x="604675" y="530699"/>
                  <a:pt x="604675" y="539612"/>
                </a:cubicBezTo>
                <a:cubicBezTo>
                  <a:pt x="604675" y="548526"/>
                  <a:pt x="597558" y="555632"/>
                  <a:pt x="588632" y="555632"/>
                </a:cubicBezTo>
                <a:lnTo>
                  <a:pt x="16043" y="555632"/>
                </a:lnTo>
                <a:cubicBezTo>
                  <a:pt x="7237" y="555632"/>
                  <a:pt x="0" y="548526"/>
                  <a:pt x="0" y="539612"/>
                </a:cubicBezTo>
                <a:lnTo>
                  <a:pt x="0" y="16020"/>
                </a:lnTo>
                <a:cubicBezTo>
                  <a:pt x="0" y="7227"/>
                  <a:pt x="7237" y="0"/>
                  <a:pt x="16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EA6CD145-EC35-CECB-C2C9-2D4D491FA74E}"/>
              </a:ext>
            </a:extLst>
          </p:cNvPr>
          <p:cNvGrpSpPr/>
          <p:nvPr/>
        </p:nvGrpSpPr>
        <p:grpSpPr>
          <a:xfrm>
            <a:off x="2059468" y="1212730"/>
            <a:ext cx="8607721" cy="1005888"/>
            <a:chOff x="1981392" y="4752018"/>
            <a:chExt cx="8607721" cy="1005888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232FEFF-3DB7-B618-C6D5-82ADD2485370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作为一名热爱体育锻炼的学生，每次课后都自己在操场练平板支撑和卷腹，但完全是自学，从来没人告诉他动作对不对。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7FB005DE-29E5-4605-AAF8-F42890808B81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背景情况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58218106-11D8-08E2-A5A7-B47CDFA4F7A5}"/>
              </a:ext>
            </a:extLst>
          </p:cNvPr>
          <p:cNvGrpSpPr/>
          <p:nvPr/>
        </p:nvGrpSpPr>
        <p:grpSpPr>
          <a:xfrm>
            <a:off x="2059467" y="2242684"/>
            <a:ext cx="8607721" cy="1005888"/>
            <a:chOff x="1981392" y="4752018"/>
            <a:chExt cx="8607721" cy="1005888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05D6FD4-14AA-1CE0-BF11-20F885E5E30C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小张练了两个月发现腰老疼，才知道自己卷腹全程脖子用力、平板支撑塌腰严重，白练还练出伤病，却一直找不到人纠正。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1B04816A-E295-1C52-7882-2B0EAF1D00DA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问题发现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23E2C150-8837-8CFA-45AD-6D2A3EC2C6B2}"/>
              </a:ext>
            </a:extLst>
          </p:cNvPr>
          <p:cNvGrpSpPr/>
          <p:nvPr/>
        </p:nvGrpSpPr>
        <p:grpSpPr>
          <a:xfrm>
            <a:off x="2059467" y="3349836"/>
            <a:ext cx="8607721" cy="1325976"/>
            <a:chOff x="1981392" y="4752018"/>
            <a:chExt cx="8607721" cy="1325976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C0B202BA-8709-74EA-E9AB-02BB3ED6C015}"/>
                </a:ext>
              </a:extLst>
            </p:cNvPr>
            <p:cNvSpPr/>
            <p:nvPr/>
          </p:nvSpPr>
          <p:spPr>
            <a:xfrm>
              <a:off x="1981392" y="5054957"/>
              <a:ext cx="8607721" cy="10230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现在小张把视频上传后，收到系统反馈：动作计数准确、标准度给出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78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分，并用关键帧上标出动作不标准处，同时给出纠正建议和可以观看的标准示范小视频。下次再练直接照着改，腰疼彻底消失。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8396361E-C62F-AF72-090A-737BADF390BC}"/>
                </a:ext>
              </a:extLst>
            </p:cNvPr>
            <p:cNvSpPr/>
            <p:nvPr/>
          </p:nvSpPr>
          <p:spPr>
            <a:xfrm>
              <a:off x="2035961" y="4752018"/>
              <a:ext cx="30409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处理方案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276C372A-125C-E318-942D-4179F2488B9F}"/>
              </a:ext>
            </a:extLst>
          </p:cNvPr>
          <p:cNvGrpSpPr/>
          <p:nvPr/>
        </p:nvGrpSpPr>
        <p:grpSpPr>
          <a:xfrm>
            <a:off x="2059467" y="4675812"/>
            <a:ext cx="8607721" cy="1005888"/>
            <a:chOff x="1981392" y="4752018"/>
            <a:chExt cx="8607721" cy="1005888"/>
          </a:xfrm>
        </p:grpSpPr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C06978B1-6B3D-B5BE-0A54-7D12593D107F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系统必须在视频分析完成后，向学生端清晰展示动作计数、标准度评分（百分制）和具体改进建议。</a:t>
              </a: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DB919F84-2033-6D14-D583-695307D58047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系统需求洞察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935441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D327F-031A-D941-3B16-55748442F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A94FB58-F700-A216-B8F6-949BF4D657EB}"/>
              </a:ext>
            </a:extLst>
          </p:cNvPr>
          <p:cNvSpPr/>
          <p:nvPr/>
        </p:nvSpPr>
        <p:spPr>
          <a:xfrm>
            <a:off x="0" y="152400"/>
            <a:ext cx="114300" cy="714375"/>
          </a:xfrm>
          <a:prstGeom prst="rect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C933EC2-C2BA-D778-0C52-16F10FD5FC3D}"/>
              </a:ext>
            </a:extLst>
          </p:cNvPr>
          <p:cNvSpPr txBox="1"/>
          <p:nvPr/>
        </p:nvSpPr>
        <p:spPr>
          <a:xfrm>
            <a:off x="170493" y="142875"/>
            <a:ext cx="3782382" cy="500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spc="100" dirty="0">
                <a:solidFill>
                  <a:schemeClr val="accent4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用户故事</a:t>
            </a:r>
            <a:endParaRPr lang="zh-CN" altLang="en-US" sz="2400" dirty="0">
              <a:solidFill>
                <a:srgbClr val="98856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32524B0-FB2E-BF1B-AB48-3F95AE4DA30B}"/>
              </a:ext>
            </a:extLst>
          </p:cNvPr>
          <p:cNvSpPr txBox="1"/>
          <p:nvPr/>
        </p:nvSpPr>
        <p:spPr>
          <a:xfrm>
            <a:off x="170493" y="578048"/>
            <a:ext cx="4028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用户调研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微软雅黑 Light" panose="020B0502040204020203" pitchFamily="34" charset="-122"/>
              </a:rPr>
              <a:t>|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用户故事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微软雅黑 Light" panose="020B0502040204020203" pitchFamily="34" charset="-122"/>
            </a:endParaRPr>
          </a:p>
        </p:txBody>
      </p:sp>
      <p:sp>
        <p:nvSpPr>
          <p:cNvPr id="13" name="圆: 空心 2">
            <a:extLst>
              <a:ext uri="{FF2B5EF4-FFF2-40B4-BE49-F238E27FC236}">
                <a16:creationId xmlns:a16="http://schemas.microsoft.com/office/drawing/2014/main" id="{31BC102B-B822-1AAD-C9AC-9B5C67712A89}"/>
              </a:ext>
            </a:extLst>
          </p:cNvPr>
          <p:cNvSpPr/>
          <p:nvPr/>
        </p:nvSpPr>
        <p:spPr>
          <a:xfrm>
            <a:off x="2763861" y="5118055"/>
            <a:ext cx="1108629" cy="1108629"/>
          </a:xfrm>
          <a:prstGeom prst="donut">
            <a:avLst>
              <a:gd name="adj" fmla="val 11591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F4A0E788-F167-86AD-D057-79754EC44F27}"/>
              </a:ext>
            </a:extLst>
          </p:cNvPr>
          <p:cNvSpPr/>
          <p:nvPr/>
        </p:nvSpPr>
        <p:spPr>
          <a:xfrm>
            <a:off x="1370499" y="1333546"/>
            <a:ext cx="602736" cy="602736"/>
          </a:xfrm>
          <a:prstGeom prst="ellipse">
            <a:avLst/>
          </a:prstGeom>
          <a:solidFill>
            <a:srgbClr val="988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9DB656E0-4A52-2FFE-29F0-F4084FFA20CD}"/>
              </a:ext>
            </a:extLst>
          </p:cNvPr>
          <p:cNvSpPr/>
          <p:nvPr/>
        </p:nvSpPr>
        <p:spPr>
          <a:xfrm>
            <a:off x="1370500" y="3551412"/>
            <a:ext cx="602736" cy="602736"/>
          </a:xfrm>
          <a:prstGeom prst="ellipse">
            <a:avLst/>
          </a:prstGeom>
          <a:solidFill>
            <a:srgbClr val="D0C7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31B5EF92-62AD-6BD6-A882-8D2898E9080B}"/>
              </a:ext>
            </a:extLst>
          </p:cNvPr>
          <p:cNvSpPr/>
          <p:nvPr/>
        </p:nvSpPr>
        <p:spPr>
          <a:xfrm>
            <a:off x="1370500" y="2384004"/>
            <a:ext cx="602736" cy="602736"/>
          </a:xfrm>
          <a:prstGeom prst="ellipse">
            <a:avLst/>
          </a:prstGeom>
          <a:solidFill>
            <a:srgbClr val="B8AA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04D2D54C-9635-3C56-0F07-A0226B94BE64}"/>
              </a:ext>
            </a:extLst>
          </p:cNvPr>
          <p:cNvSpPr/>
          <p:nvPr/>
        </p:nvSpPr>
        <p:spPr>
          <a:xfrm>
            <a:off x="1373908" y="4873426"/>
            <a:ext cx="602736" cy="602736"/>
          </a:xfrm>
          <a:prstGeom prst="ellipse">
            <a:avLst/>
          </a:prstGeom>
          <a:solidFill>
            <a:srgbClr val="E1DB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business-bars-graphic_70650">
            <a:extLst>
              <a:ext uri="{FF2B5EF4-FFF2-40B4-BE49-F238E27FC236}">
                <a16:creationId xmlns:a16="http://schemas.microsoft.com/office/drawing/2014/main" id="{90F2576B-F661-97B4-7191-00E469ECC17B}"/>
              </a:ext>
            </a:extLst>
          </p:cNvPr>
          <p:cNvSpPr>
            <a:spLocks noChangeAspect="1"/>
          </p:cNvSpPr>
          <p:nvPr/>
        </p:nvSpPr>
        <p:spPr bwMode="auto">
          <a:xfrm>
            <a:off x="1542680" y="3728621"/>
            <a:ext cx="258376" cy="309575"/>
          </a:xfrm>
          <a:custGeom>
            <a:avLst/>
            <a:gdLst>
              <a:gd name="connsiteX0" fmla="*/ 485852 w 492308"/>
              <a:gd name="connsiteY0" fmla="*/ 451239 h 589863"/>
              <a:gd name="connsiteX1" fmla="*/ 492308 w 492308"/>
              <a:gd name="connsiteY1" fmla="*/ 497178 h 589863"/>
              <a:gd name="connsiteX2" fmla="*/ 488273 w 492308"/>
              <a:gd name="connsiteY2" fmla="*/ 496373 h 589863"/>
              <a:gd name="connsiteX3" fmla="*/ 475360 w 492308"/>
              <a:gd name="connsiteY3" fmla="*/ 562461 h 589863"/>
              <a:gd name="connsiteX4" fmla="*/ 414024 w 492308"/>
              <a:gd name="connsiteY4" fmla="*/ 589863 h 589863"/>
              <a:gd name="connsiteX5" fmla="*/ 387392 w 492308"/>
              <a:gd name="connsiteY5" fmla="*/ 589863 h 589863"/>
              <a:gd name="connsiteX6" fmla="*/ 233245 w 492308"/>
              <a:gd name="connsiteY6" fmla="*/ 526193 h 589863"/>
              <a:gd name="connsiteX7" fmla="*/ 93626 w 492308"/>
              <a:gd name="connsiteY7" fmla="*/ 485895 h 589863"/>
              <a:gd name="connsiteX8" fmla="*/ 81520 w 492308"/>
              <a:gd name="connsiteY8" fmla="*/ 477030 h 589863"/>
              <a:gd name="connsiteX9" fmla="*/ 91205 w 492308"/>
              <a:gd name="connsiteY9" fmla="*/ 464940 h 589863"/>
              <a:gd name="connsiteX10" fmla="*/ 248579 w 492308"/>
              <a:gd name="connsiteY10" fmla="*/ 511686 h 589863"/>
              <a:gd name="connsiteX11" fmla="*/ 413217 w 492308"/>
              <a:gd name="connsiteY11" fmla="*/ 568102 h 589863"/>
              <a:gd name="connsiteX12" fmla="*/ 458412 w 492308"/>
              <a:gd name="connsiteY12" fmla="*/ 549565 h 589863"/>
              <a:gd name="connsiteX13" fmla="*/ 465675 w 492308"/>
              <a:gd name="connsiteY13" fmla="*/ 492343 h 589863"/>
              <a:gd name="connsiteX14" fmla="*/ 447113 w 492308"/>
              <a:gd name="connsiteY14" fmla="*/ 489119 h 589863"/>
              <a:gd name="connsiteX15" fmla="*/ 453562 w 492308"/>
              <a:gd name="connsiteY15" fmla="*/ 404600 h 589863"/>
              <a:gd name="connsiteX16" fmla="*/ 475336 w 492308"/>
              <a:gd name="connsiteY16" fmla="*/ 434373 h 589863"/>
              <a:gd name="connsiteX17" fmla="*/ 432595 w 492308"/>
              <a:gd name="connsiteY17" fmla="*/ 477021 h 589863"/>
              <a:gd name="connsiteX18" fmla="*/ 403563 w 492308"/>
              <a:gd name="connsiteY18" fmla="*/ 456904 h 589863"/>
              <a:gd name="connsiteX19" fmla="*/ 258279 w 492308"/>
              <a:gd name="connsiteY19" fmla="*/ 178915 h 589863"/>
              <a:gd name="connsiteX20" fmla="*/ 442300 w 492308"/>
              <a:gd name="connsiteY20" fmla="*/ 391628 h 589863"/>
              <a:gd name="connsiteX21" fmla="*/ 388224 w 492308"/>
              <a:gd name="connsiteY21" fmla="*/ 447223 h 589863"/>
              <a:gd name="connsiteX22" fmla="*/ 171919 w 492308"/>
              <a:gd name="connsiteY22" fmla="*/ 263516 h 589863"/>
              <a:gd name="connsiteX23" fmla="*/ 258279 w 492308"/>
              <a:gd name="connsiteY23" fmla="*/ 178915 h 589863"/>
              <a:gd name="connsiteX24" fmla="*/ 119450 w 492308"/>
              <a:gd name="connsiteY24" fmla="*/ 0 h 589863"/>
              <a:gd name="connsiteX25" fmla="*/ 238900 w 492308"/>
              <a:gd name="connsiteY25" fmla="*/ 119255 h 589863"/>
              <a:gd name="connsiteX26" fmla="*/ 119450 w 492308"/>
              <a:gd name="connsiteY26" fmla="*/ 238510 h 589863"/>
              <a:gd name="connsiteX27" fmla="*/ 0 w 492308"/>
              <a:gd name="connsiteY27" fmla="*/ 119255 h 589863"/>
              <a:gd name="connsiteX28" fmla="*/ 119450 w 492308"/>
              <a:gd name="connsiteY28" fmla="*/ 0 h 589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92308" h="589863">
                <a:moveTo>
                  <a:pt x="485852" y="451239"/>
                </a:moveTo>
                <a:lnTo>
                  <a:pt x="492308" y="497178"/>
                </a:lnTo>
                <a:lnTo>
                  <a:pt x="488273" y="496373"/>
                </a:lnTo>
                <a:cubicBezTo>
                  <a:pt x="490694" y="513298"/>
                  <a:pt x="491501" y="540700"/>
                  <a:pt x="475360" y="562461"/>
                </a:cubicBezTo>
                <a:cubicBezTo>
                  <a:pt x="462447" y="579386"/>
                  <a:pt x="442271" y="589057"/>
                  <a:pt x="414024" y="589863"/>
                </a:cubicBezTo>
                <a:cubicBezTo>
                  <a:pt x="404340" y="589863"/>
                  <a:pt x="395462" y="589863"/>
                  <a:pt x="387392" y="589863"/>
                </a:cubicBezTo>
                <a:cubicBezTo>
                  <a:pt x="318792" y="589863"/>
                  <a:pt x="282475" y="580192"/>
                  <a:pt x="233245" y="526193"/>
                </a:cubicBezTo>
                <a:cubicBezTo>
                  <a:pt x="184822" y="474612"/>
                  <a:pt x="95240" y="485895"/>
                  <a:pt x="93626" y="485895"/>
                </a:cubicBezTo>
                <a:cubicBezTo>
                  <a:pt x="87976" y="486701"/>
                  <a:pt x="82327" y="482671"/>
                  <a:pt x="81520" y="477030"/>
                </a:cubicBezTo>
                <a:cubicBezTo>
                  <a:pt x="80713" y="470582"/>
                  <a:pt x="85555" y="465746"/>
                  <a:pt x="91205" y="464940"/>
                </a:cubicBezTo>
                <a:cubicBezTo>
                  <a:pt x="95240" y="464134"/>
                  <a:pt x="192893" y="452045"/>
                  <a:pt x="248579" y="511686"/>
                </a:cubicBezTo>
                <a:cubicBezTo>
                  <a:pt x="297002" y="564073"/>
                  <a:pt x="325249" y="570520"/>
                  <a:pt x="413217" y="568102"/>
                </a:cubicBezTo>
                <a:cubicBezTo>
                  <a:pt x="434200" y="567296"/>
                  <a:pt x="449534" y="561655"/>
                  <a:pt x="458412" y="549565"/>
                </a:cubicBezTo>
                <a:cubicBezTo>
                  <a:pt x="471325" y="531029"/>
                  <a:pt x="468097" y="503626"/>
                  <a:pt x="465675" y="492343"/>
                </a:cubicBezTo>
                <a:lnTo>
                  <a:pt x="447113" y="489119"/>
                </a:lnTo>
                <a:close/>
                <a:moveTo>
                  <a:pt x="453562" y="404600"/>
                </a:moveTo>
                <a:lnTo>
                  <a:pt x="475336" y="434373"/>
                </a:lnTo>
                <a:lnTo>
                  <a:pt x="432595" y="477021"/>
                </a:lnTo>
                <a:lnTo>
                  <a:pt x="403563" y="456904"/>
                </a:lnTo>
                <a:close/>
                <a:moveTo>
                  <a:pt x="258279" y="178915"/>
                </a:moveTo>
                <a:lnTo>
                  <a:pt x="442300" y="391628"/>
                </a:lnTo>
                <a:lnTo>
                  <a:pt x="388224" y="447223"/>
                </a:lnTo>
                <a:lnTo>
                  <a:pt x="171919" y="263516"/>
                </a:lnTo>
                <a:cubicBezTo>
                  <a:pt x="171919" y="263516"/>
                  <a:pt x="230838" y="230482"/>
                  <a:pt x="258279" y="178915"/>
                </a:cubicBezTo>
                <a:close/>
                <a:moveTo>
                  <a:pt x="119450" y="0"/>
                </a:moveTo>
                <a:cubicBezTo>
                  <a:pt x="185420" y="0"/>
                  <a:pt x="238900" y="53392"/>
                  <a:pt x="238900" y="119255"/>
                </a:cubicBezTo>
                <a:cubicBezTo>
                  <a:pt x="238900" y="185118"/>
                  <a:pt x="185420" y="238510"/>
                  <a:pt x="119450" y="238510"/>
                </a:cubicBezTo>
                <a:cubicBezTo>
                  <a:pt x="53480" y="238510"/>
                  <a:pt x="0" y="185118"/>
                  <a:pt x="0" y="119255"/>
                </a:cubicBezTo>
                <a:cubicBezTo>
                  <a:pt x="0" y="53392"/>
                  <a:pt x="53480" y="0"/>
                  <a:pt x="1194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business-bars-graphic_70650">
            <a:extLst>
              <a:ext uri="{FF2B5EF4-FFF2-40B4-BE49-F238E27FC236}">
                <a16:creationId xmlns:a16="http://schemas.microsoft.com/office/drawing/2014/main" id="{A2576A77-54D7-46A9-0216-9CDCA080B5EC}"/>
              </a:ext>
            </a:extLst>
          </p:cNvPr>
          <p:cNvSpPr>
            <a:spLocks noChangeAspect="1"/>
          </p:cNvSpPr>
          <p:nvPr/>
        </p:nvSpPr>
        <p:spPr bwMode="auto">
          <a:xfrm>
            <a:off x="1561346" y="2518239"/>
            <a:ext cx="221043" cy="309575"/>
          </a:xfrm>
          <a:custGeom>
            <a:avLst/>
            <a:gdLst>
              <a:gd name="connsiteX0" fmla="*/ 154403 w 432307"/>
              <a:gd name="connsiteY0" fmla="*/ 499109 h 605451"/>
              <a:gd name="connsiteX1" fmla="*/ 277904 w 432307"/>
              <a:gd name="connsiteY1" fmla="*/ 499109 h 605451"/>
              <a:gd name="connsiteX2" fmla="*/ 287248 w 432307"/>
              <a:gd name="connsiteY2" fmla="*/ 513435 h 605451"/>
              <a:gd name="connsiteX3" fmla="*/ 277904 w 432307"/>
              <a:gd name="connsiteY3" fmla="*/ 527762 h 605451"/>
              <a:gd name="connsiteX4" fmla="*/ 287248 w 432307"/>
              <a:gd name="connsiteY4" fmla="*/ 542184 h 605451"/>
              <a:gd name="connsiteX5" fmla="*/ 277904 w 432307"/>
              <a:gd name="connsiteY5" fmla="*/ 556511 h 605451"/>
              <a:gd name="connsiteX6" fmla="*/ 287248 w 432307"/>
              <a:gd name="connsiteY6" fmla="*/ 570837 h 605451"/>
              <a:gd name="connsiteX7" fmla="*/ 271449 w 432307"/>
              <a:gd name="connsiteY7" fmla="*/ 586606 h 605451"/>
              <a:gd name="connsiteX8" fmla="*/ 268078 w 432307"/>
              <a:gd name="connsiteY8" fmla="*/ 586606 h 605451"/>
              <a:gd name="connsiteX9" fmla="*/ 239081 w 432307"/>
              <a:gd name="connsiteY9" fmla="*/ 605451 h 605451"/>
              <a:gd name="connsiteX10" fmla="*/ 193226 w 432307"/>
              <a:gd name="connsiteY10" fmla="*/ 605451 h 605451"/>
              <a:gd name="connsiteX11" fmla="*/ 164229 w 432307"/>
              <a:gd name="connsiteY11" fmla="*/ 586606 h 605451"/>
              <a:gd name="connsiteX12" fmla="*/ 160761 w 432307"/>
              <a:gd name="connsiteY12" fmla="*/ 586606 h 605451"/>
              <a:gd name="connsiteX13" fmla="*/ 145059 w 432307"/>
              <a:gd name="connsiteY13" fmla="*/ 570837 h 605451"/>
              <a:gd name="connsiteX14" fmla="*/ 154403 w 432307"/>
              <a:gd name="connsiteY14" fmla="*/ 556511 h 605451"/>
              <a:gd name="connsiteX15" fmla="*/ 145059 w 432307"/>
              <a:gd name="connsiteY15" fmla="*/ 542184 h 605451"/>
              <a:gd name="connsiteX16" fmla="*/ 154403 w 432307"/>
              <a:gd name="connsiteY16" fmla="*/ 527762 h 605451"/>
              <a:gd name="connsiteX17" fmla="*/ 145059 w 432307"/>
              <a:gd name="connsiteY17" fmla="*/ 513435 h 605451"/>
              <a:gd name="connsiteX18" fmla="*/ 154403 w 432307"/>
              <a:gd name="connsiteY18" fmla="*/ 499109 h 605451"/>
              <a:gd name="connsiteX19" fmla="*/ 396249 w 432307"/>
              <a:gd name="connsiteY19" fmla="*/ 337144 h 605451"/>
              <a:gd name="connsiteX20" fmla="*/ 426219 w 432307"/>
              <a:gd name="connsiteY20" fmla="*/ 354378 h 605451"/>
              <a:gd name="connsiteX21" fmla="*/ 430651 w 432307"/>
              <a:gd name="connsiteY21" fmla="*/ 371035 h 605451"/>
              <a:gd name="connsiteX22" fmla="*/ 420148 w 432307"/>
              <a:gd name="connsiteY22" fmla="*/ 377101 h 605451"/>
              <a:gd name="connsiteX23" fmla="*/ 414077 w 432307"/>
              <a:gd name="connsiteY23" fmla="*/ 375464 h 605451"/>
              <a:gd name="connsiteX24" fmla="*/ 384107 w 432307"/>
              <a:gd name="connsiteY24" fmla="*/ 358133 h 605451"/>
              <a:gd name="connsiteX25" fmla="*/ 379578 w 432307"/>
              <a:gd name="connsiteY25" fmla="*/ 341573 h 605451"/>
              <a:gd name="connsiteX26" fmla="*/ 396249 w 432307"/>
              <a:gd name="connsiteY26" fmla="*/ 337144 h 605451"/>
              <a:gd name="connsiteX27" fmla="*/ 36058 w 432307"/>
              <a:gd name="connsiteY27" fmla="*/ 337144 h 605451"/>
              <a:gd name="connsiteX28" fmla="*/ 52729 w 432307"/>
              <a:gd name="connsiteY28" fmla="*/ 341573 h 605451"/>
              <a:gd name="connsiteX29" fmla="*/ 48200 w 432307"/>
              <a:gd name="connsiteY29" fmla="*/ 358133 h 605451"/>
              <a:gd name="connsiteX30" fmla="*/ 18230 w 432307"/>
              <a:gd name="connsiteY30" fmla="*/ 375464 h 605451"/>
              <a:gd name="connsiteX31" fmla="*/ 12159 w 432307"/>
              <a:gd name="connsiteY31" fmla="*/ 377101 h 605451"/>
              <a:gd name="connsiteX32" fmla="*/ 1656 w 432307"/>
              <a:gd name="connsiteY32" fmla="*/ 371035 h 605451"/>
              <a:gd name="connsiteX33" fmla="*/ 6088 w 432307"/>
              <a:gd name="connsiteY33" fmla="*/ 354378 h 605451"/>
              <a:gd name="connsiteX34" fmla="*/ 18230 w 432307"/>
              <a:gd name="connsiteY34" fmla="*/ 119232 h 605451"/>
              <a:gd name="connsiteX35" fmla="*/ 48200 w 432307"/>
              <a:gd name="connsiteY35" fmla="*/ 136535 h 605451"/>
              <a:gd name="connsiteX36" fmla="*/ 52729 w 432307"/>
              <a:gd name="connsiteY36" fmla="*/ 153069 h 605451"/>
              <a:gd name="connsiteX37" fmla="*/ 42129 w 432307"/>
              <a:gd name="connsiteY37" fmla="*/ 159125 h 605451"/>
              <a:gd name="connsiteX38" fmla="*/ 36058 w 432307"/>
              <a:gd name="connsiteY38" fmla="*/ 157491 h 605451"/>
              <a:gd name="connsiteX39" fmla="*/ 6088 w 432307"/>
              <a:gd name="connsiteY39" fmla="*/ 140188 h 605451"/>
              <a:gd name="connsiteX40" fmla="*/ 1656 w 432307"/>
              <a:gd name="connsiteY40" fmla="*/ 123654 h 605451"/>
              <a:gd name="connsiteX41" fmla="*/ 18230 w 432307"/>
              <a:gd name="connsiteY41" fmla="*/ 119232 h 605451"/>
              <a:gd name="connsiteX42" fmla="*/ 414077 w 432307"/>
              <a:gd name="connsiteY42" fmla="*/ 119232 h 605451"/>
              <a:gd name="connsiteX43" fmla="*/ 430651 w 432307"/>
              <a:gd name="connsiteY43" fmla="*/ 123654 h 605451"/>
              <a:gd name="connsiteX44" fmla="*/ 426219 w 432307"/>
              <a:gd name="connsiteY44" fmla="*/ 140188 h 605451"/>
              <a:gd name="connsiteX45" fmla="*/ 396249 w 432307"/>
              <a:gd name="connsiteY45" fmla="*/ 157491 h 605451"/>
              <a:gd name="connsiteX46" fmla="*/ 390178 w 432307"/>
              <a:gd name="connsiteY46" fmla="*/ 159125 h 605451"/>
              <a:gd name="connsiteX47" fmla="*/ 379578 w 432307"/>
              <a:gd name="connsiteY47" fmla="*/ 153069 h 605451"/>
              <a:gd name="connsiteX48" fmla="*/ 384107 w 432307"/>
              <a:gd name="connsiteY48" fmla="*/ 136535 h 605451"/>
              <a:gd name="connsiteX49" fmla="*/ 216153 w 432307"/>
              <a:gd name="connsiteY49" fmla="*/ 94416 h 605451"/>
              <a:gd name="connsiteX50" fmla="*/ 372067 w 432307"/>
              <a:gd name="connsiteY50" fmla="*/ 250212 h 605451"/>
              <a:gd name="connsiteX51" fmla="*/ 335376 w 432307"/>
              <a:gd name="connsiteY51" fmla="*/ 361866 h 605451"/>
              <a:gd name="connsiteX52" fmla="*/ 301285 w 432307"/>
              <a:gd name="connsiteY52" fmla="*/ 462269 h 605451"/>
              <a:gd name="connsiteX53" fmla="*/ 286935 w 432307"/>
              <a:gd name="connsiteY53" fmla="*/ 476598 h 605451"/>
              <a:gd name="connsiteX54" fmla="*/ 284046 w 432307"/>
              <a:gd name="connsiteY54" fmla="*/ 476598 h 605451"/>
              <a:gd name="connsiteX55" fmla="*/ 148163 w 432307"/>
              <a:gd name="connsiteY55" fmla="*/ 476598 h 605451"/>
              <a:gd name="connsiteX56" fmla="*/ 145371 w 432307"/>
              <a:gd name="connsiteY56" fmla="*/ 476598 h 605451"/>
              <a:gd name="connsiteX57" fmla="*/ 131021 w 432307"/>
              <a:gd name="connsiteY57" fmla="*/ 462269 h 605451"/>
              <a:gd name="connsiteX58" fmla="*/ 97316 w 432307"/>
              <a:gd name="connsiteY58" fmla="*/ 363501 h 605451"/>
              <a:gd name="connsiteX59" fmla="*/ 60239 w 432307"/>
              <a:gd name="connsiteY59" fmla="*/ 250212 h 605451"/>
              <a:gd name="connsiteX60" fmla="*/ 216153 w 432307"/>
              <a:gd name="connsiteY60" fmla="*/ 94416 h 605451"/>
              <a:gd name="connsiteX61" fmla="*/ 216154 w 432307"/>
              <a:gd name="connsiteY61" fmla="*/ 0 h 605451"/>
              <a:gd name="connsiteX62" fmla="*/ 228256 w 432307"/>
              <a:gd name="connsiteY62" fmla="*/ 12117 h 605451"/>
              <a:gd name="connsiteX63" fmla="*/ 228256 w 432307"/>
              <a:gd name="connsiteY63" fmla="*/ 46735 h 605451"/>
              <a:gd name="connsiteX64" fmla="*/ 216154 w 432307"/>
              <a:gd name="connsiteY64" fmla="*/ 58852 h 605451"/>
              <a:gd name="connsiteX65" fmla="*/ 204052 w 432307"/>
              <a:gd name="connsiteY65" fmla="*/ 46735 h 605451"/>
              <a:gd name="connsiteX66" fmla="*/ 204052 w 432307"/>
              <a:gd name="connsiteY66" fmla="*/ 12117 h 605451"/>
              <a:gd name="connsiteX67" fmla="*/ 216154 w 432307"/>
              <a:gd name="connsiteY67" fmla="*/ 0 h 60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432307" h="605451">
                <a:moveTo>
                  <a:pt x="154403" y="499109"/>
                </a:moveTo>
                <a:lnTo>
                  <a:pt x="277904" y="499109"/>
                </a:lnTo>
                <a:cubicBezTo>
                  <a:pt x="283395" y="501513"/>
                  <a:pt x="287248" y="507089"/>
                  <a:pt x="287248" y="513435"/>
                </a:cubicBezTo>
                <a:cubicBezTo>
                  <a:pt x="287248" y="519877"/>
                  <a:pt x="283395" y="525358"/>
                  <a:pt x="277904" y="527762"/>
                </a:cubicBezTo>
                <a:cubicBezTo>
                  <a:pt x="283395" y="530262"/>
                  <a:pt x="287248" y="535742"/>
                  <a:pt x="287248" y="542184"/>
                </a:cubicBezTo>
                <a:cubicBezTo>
                  <a:pt x="287248" y="548530"/>
                  <a:pt x="283395" y="554011"/>
                  <a:pt x="277904" y="556511"/>
                </a:cubicBezTo>
                <a:cubicBezTo>
                  <a:pt x="283395" y="558914"/>
                  <a:pt x="287248" y="564395"/>
                  <a:pt x="287248" y="570837"/>
                </a:cubicBezTo>
                <a:cubicBezTo>
                  <a:pt x="287248" y="579491"/>
                  <a:pt x="280216" y="586606"/>
                  <a:pt x="271449" y="586606"/>
                </a:cubicBezTo>
                <a:lnTo>
                  <a:pt x="268078" y="586606"/>
                </a:lnTo>
                <a:cubicBezTo>
                  <a:pt x="263165" y="597663"/>
                  <a:pt x="251990" y="605451"/>
                  <a:pt x="239081" y="605451"/>
                </a:cubicBezTo>
                <a:lnTo>
                  <a:pt x="193226" y="605451"/>
                </a:lnTo>
                <a:cubicBezTo>
                  <a:pt x="180221" y="605451"/>
                  <a:pt x="169143" y="597663"/>
                  <a:pt x="164229" y="586606"/>
                </a:cubicBezTo>
                <a:lnTo>
                  <a:pt x="160761" y="586606"/>
                </a:lnTo>
                <a:cubicBezTo>
                  <a:pt x="152091" y="586606"/>
                  <a:pt x="145059" y="579491"/>
                  <a:pt x="145059" y="570837"/>
                </a:cubicBezTo>
                <a:cubicBezTo>
                  <a:pt x="145059" y="564395"/>
                  <a:pt x="148912" y="558914"/>
                  <a:pt x="154403" y="556511"/>
                </a:cubicBezTo>
                <a:cubicBezTo>
                  <a:pt x="148912" y="554011"/>
                  <a:pt x="145059" y="548530"/>
                  <a:pt x="145059" y="542184"/>
                </a:cubicBezTo>
                <a:cubicBezTo>
                  <a:pt x="145059" y="535742"/>
                  <a:pt x="148912" y="530262"/>
                  <a:pt x="154403" y="527762"/>
                </a:cubicBezTo>
                <a:cubicBezTo>
                  <a:pt x="148912" y="525358"/>
                  <a:pt x="145059" y="519877"/>
                  <a:pt x="145059" y="513435"/>
                </a:cubicBezTo>
                <a:cubicBezTo>
                  <a:pt x="145059" y="507089"/>
                  <a:pt x="148912" y="501513"/>
                  <a:pt x="154403" y="499109"/>
                </a:cubicBezTo>
                <a:close/>
                <a:moveTo>
                  <a:pt x="396249" y="337144"/>
                </a:moveTo>
                <a:lnTo>
                  <a:pt x="426219" y="354378"/>
                </a:lnTo>
                <a:cubicBezTo>
                  <a:pt x="432000" y="357748"/>
                  <a:pt x="434024" y="365258"/>
                  <a:pt x="430651" y="371035"/>
                </a:cubicBezTo>
                <a:cubicBezTo>
                  <a:pt x="428435" y="374886"/>
                  <a:pt x="424291" y="377101"/>
                  <a:pt x="420148" y="377101"/>
                </a:cubicBezTo>
                <a:cubicBezTo>
                  <a:pt x="418028" y="377101"/>
                  <a:pt x="416004" y="376620"/>
                  <a:pt x="414077" y="375464"/>
                </a:cubicBezTo>
                <a:lnTo>
                  <a:pt x="384107" y="358133"/>
                </a:lnTo>
                <a:cubicBezTo>
                  <a:pt x="378229" y="354860"/>
                  <a:pt x="376302" y="347350"/>
                  <a:pt x="379578" y="341573"/>
                </a:cubicBezTo>
                <a:cubicBezTo>
                  <a:pt x="382951" y="335796"/>
                  <a:pt x="390371" y="333774"/>
                  <a:pt x="396249" y="337144"/>
                </a:cubicBezTo>
                <a:close/>
                <a:moveTo>
                  <a:pt x="36058" y="337144"/>
                </a:moveTo>
                <a:cubicBezTo>
                  <a:pt x="41839" y="333774"/>
                  <a:pt x="49356" y="335796"/>
                  <a:pt x="52729" y="341573"/>
                </a:cubicBezTo>
                <a:cubicBezTo>
                  <a:pt x="56005" y="347350"/>
                  <a:pt x="54078" y="354860"/>
                  <a:pt x="48200" y="358133"/>
                </a:cubicBezTo>
                <a:lnTo>
                  <a:pt x="18230" y="375464"/>
                </a:lnTo>
                <a:cubicBezTo>
                  <a:pt x="16303" y="376620"/>
                  <a:pt x="14183" y="377101"/>
                  <a:pt x="12159" y="377101"/>
                </a:cubicBezTo>
                <a:cubicBezTo>
                  <a:pt x="7919" y="377101"/>
                  <a:pt x="3872" y="374886"/>
                  <a:pt x="1656" y="371035"/>
                </a:cubicBezTo>
                <a:cubicBezTo>
                  <a:pt x="-1717" y="365258"/>
                  <a:pt x="210" y="357748"/>
                  <a:pt x="6088" y="354378"/>
                </a:cubicBezTo>
                <a:close/>
                <a:moveTo>
                  <a:pt x="18230" y="119232"/>
                </a:moveTo>
                <a:lnTo>
                  <a:pt x="48200" y="136535"/>
                </a:lnTo>
                <a:cubicBezTo>
                  <a:pt x="54078" y="139804"/>
                  <a:pt x="56005" y="147301"/>
                  <a:pt x="52729" y="153069"/>
                </a:cubicBezTo>
                <a:cubicBezTo>
                  <a:pt x="50416" y="156914"/>
                  <a:pt x="46369" y="159125"/>
                  <a:pt x="42129" y="159125"/>
                </a:cubicBezTo>
                <a:cubicBezTo>
                  <a:pt x="40105" y="159125"/>
                  <a:pt x="37985" y="158644"/>
                  <a:pt x="36058" y="157491"/>
                </a:cubicBezTo>
                <a:lnTo>
                  <a:pt x="6088" y="140188"/>
                </a:lnTo>
                <a:cubicBezTo>
                  <a:pt x="210" y="136920"/>
                  <a:pt x="-1717" y="129422"/>
                  <a:pt x="1656" y="123654"/>
                </a:cubicBezTo>
                <a:cubicBezTo>
                  <a:pt x="4932" y="117887"/>
                  <a:pt x="12448" y="115868"/>
                  <a:pt x="18230" y="119232"/>
                </a:cubicBezTo>
                <a:close/>
                <a:moveTo>
                  <a:pt x="414077" y="119232"/>
                </a:moveTo>
                <a:cubicBezTo>
                  <a:pt x="419859" y="115868"/>
                  <a:pt x="427279" y="117887"/>
                  <a:pt x="430651" y="123654"/>
                </a:cubicBezTo>
                <a:cubicBezTo>
                  <a:pt x="434024" y="129422"/>
                  <a:pt x="432097" y="136920"/>
                  <a:pt x="426219" y="140188"/>
                </a:cubicBezTo>
                <a:lnTo>
                  <a:pt x="396249" y="157491"/>
                </a:lnTo>
                <a:cubicBezTo>
                  <a:pt x="394322" y="158644"/>
                  <a:pt x="392202" y="159125"/>
                  <a:pt x="390178" y="159125"/>
                </a:cubicBezTo>
                <a:cubicBezTo>
                  <a:pt x="385938" y="159125"/>
                  <a:pt x="381891" y="156914"/>
                  <a:pt x="379578" y="153069"/>
                </a:cubicBezTo>
                <a:cubicBezTo>
                  <a:pt x="376302" y="147301"/>
                  <a:pt x="378229" y="139804"/>
                  <a:pt x="384107" y="136535"/>
                </a:cubicBezTo>
                <a:close/>
                <a:moveTo>
                  <a:pt x="216153" y="94416"/>
                </a:moveTo>
                <a:cubicBezTo>
                  <a:pt x="302151" y="94416"/>
                  <a:pt x="372067" y="164332"/>
                  <a:pt x="372067" y="250212"/>
                </a:cubicBezTo>
                <a:cubicBezTo>
                  <a:pt x="372067" y="288777"/>
                  <a:pt x="353384" y="325899"/>
                  <a:pt x="335376" y="361866"/>
                </a:cubicBezTo>
                <a:cubicBezTo>
                  <a:pt x="317849" y="396680"/>
                  <a:pt x="301285" y="429667"/>
                  <a:pt x="301285" y="462269"/>
                </a:cubicBezTo>
                <a:cubicBezTo>
                  <a:pt x="301285" y="470155"/>
                  <a:pt x="294832" y="476598"/>
                  <a:pt x="286935" y="476598"/>
                </a:cubicBezTo>
                <a:lnTo>
                  <a:pt x="284046" y="476598"/>
                </a:lnTo>
                <a:lnTo>
                  <a:pt x="148163" y="476598"/>
                </a:lnTo>
                <a:lnTo>
                  <a:pt x="145371" y="476598"/>
                </a:lnTo>
                <a:cubicBezTo>
                  <a:pt x="137377" y="476598"/>
                  <a:pt x="131021" y="470155"/>
                  <a:pt x="131021" y="462269"/>
                </a:cubicBezTo>
                <a:cubicBezTo>
                  <a:pt x="131021" y="431013"/>
                  <a:pt x="114650" y="398219"/>
                  <a:pt x="97316" y="363501"/>
                </a:cubicBezTo>
                <a:cubicBezTo>
                  <a:pt x="79018" y="326860"/>
                  <a:pt x="60239" y="289065"/>
                  <a:pt x="60239" y="250212"/>
                </a:cubicBezTo>
                <a:cubicBezTo>
                  <a:pt x="60239" y="164332"/>
                  <a:pt x="130155" y="94416"/>
                  <a:pt x="216153" y="94416"/>
                </a:cubicBezTo>
                <a:close/>
                <a:moveTo>
                  <a:pt x="216154" y="0"/>
                </a:moveTo>
                <a:cubicBezTo>
                  <a:pt x="222877" y="0"/>
                  <a:pt x="228256" y="5385"/>
                  <a:pt x="228256" y="12117"/>
                </a:cubicBezTo>
                <a:lnTo>
                  <a:pt x="228256" y="46735"/>
                </a:lnTo>
                <a:cubicBezTo>
                  <a:pt x="228256" y="53371"/>
                  <a:pt x="222877" y="58852"/>
                  <a:pt x="216154" y="58852"/>
                </a:cubicBezTo>
                <a:cubicBezTo>
                  <a:pt x="209431" y="58852"/>
                  <a:pt x="204052" y="53371"/>
                  <a:pt x="204052" y="46735"/>
                </a:cubicBezTo>
                <a:lnTo>
                  <a:pt x="204052" y="12117"/>
                </a:lnTo>
                <a:cubicBezTo>
                  <a:pt x="204052" y="5385"/>
                  <a:pt x="209431" y="0"/>
                  <a:pt x="2161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3" name="business-bars-graphic_70650">
            <a:extLst>
              <a:ext uri="{FF2B5EF4-FFF2-40B4-BE49-F238E27FC236}">
                <a16:creationId xmlns:a16="http://schemas.microsoft.com/office/drawing/2014/main" id="{395CDC87-4AAA-A1C9-5E4F-35785C779050}"/>
              </a:ext>
            </a:extLst>
          </p:cNvPr>
          <p:cNvSpPr>
            <a:spLocks noChangeAspect="1"/>
          </p:cNvSpPr>
          <p:nvPr/>
        </p:nvSpPr>
        <p:spPr bwMode="auto">
          <a:xfrm>
            <a:off x="1542144" y="4993996"/>
            <a:ext cx="266261" cy="309575"/>
          </a:xfrm>
          <a:custGeom>
            <a:avLst/>
            <a:gdLst>
              <a:gd name="T0" fmla="*/ 4142 w 5720"/>
              <a:gd name="T1" fmla="*/ 1476 h 6660"/>
              <a:gd name="T2" fmla="*/ 4753 w 5720"/>
              <a:gd name="T3" fmla="*/ 1195 h 6660"/>
              <a:gd name="T4" fmla="*/ 4177 w 5720"/>
              <a:gd name="T5" fmla="*/ 1044 h 6660"/>
              <a:gd name="T6" fmla="*/ 3935 w 5720"/>
              <a:gd name="T7" fmla="*/ 1135 h 6660"/>
              <a:gd name="T8" fmla="*/ 2861 w 5720"/>
              <a:gd name="T9" fmla="*/ 1062 h 6660"/>
              <a:gd name="T10" fmla="*/ 1617 w 5720"/>
              <a:gd name="T11" fmla="*/ 1094 h 6660"/>
              <a:gd name="T12" fmla="*/ 967 w 5720"/>
              <a:gd name="T13" fmla="*/ 852 h 6660"/>
              <a:gd name="T14" fmla="*/ 1176 w 5720"/>
              <a:gd name="T15" fmla="*/ 1287 h 6660"/>
              <a:gd name="T16" fmla="*/ 1210 w 5720"/>
              <a:gd name="T17" fmla="*/ 1311 h 6660"/>
              <a:gd name="T18" fmla="*/ 1488 w 5720"/>
              <a:gd name="T19" fmla="*/ 1476 h 6660"/>
              <a:gd name="T20" fmla="*/ 0 w 5720"/>
              <a:gd name="T21" fmla="*/ 1676 h 6660"/>
              <a:gd name="T22" fmla="*/ 200 w 5720"/>
              <a:gd name="T23" fmla="*/ 3544 h 6660"/>
              <a:gd name="T24" fmla="*/ 403 w 5720"/>
              <a:gd name="T25" fmla="*/ 6460 h 6660"/>
              <a:gd name="T26" fmla="*/ 5116 w 5720"/>
              <a:gd name="T27" fmla="*/ 6660 h 6660"/>
              <a:gd name="T28" fmla="*/ 5316 w 5720"/>
              <a:gd name="T29" fmla="*/ 3544 h 6660"/>
              <a:gd name="T30" fmla="*/ 5720 w 5720"/>
              <a:gd name="T31" fmla="*/ 3344 h 6660"/>
              <a:gd name="T32" fmla="*/ 5520 w 5720"/>
              <a:gd name="T33" fmla="*/ 1476 h 6660"/>
              <a:gd name="T34" fmla="*/ 3558 w 5720"/>
              <a:gd name="T35" fmla="*/ 742 h 6660"/>
              <a:gd name="T36" fmla="*/ 3535 w 5720"/>
              <a:gd name="T37" fmla="*/ 733 h 6660"/>
              <a:gd name="T38" fmla="*/ 2674 w 5720"/>
              <a:gd name="T39" fmla="*/ 1476 h 6660"/>
              <a:gd name="T40" fmla="*/ 2129 w 5720"/>
              <a:gd name="T41" fmla="*/ 699 h 6660"/>
              <a:gd name="T42" fmla="*/ 3480 w 5720"/>
              <a:gd name="T43" fmla="*/ 6260 h 6660"/>
              <a:gd name="T44" fmla="*/ 3280 w 5720"/>
              <a:gd name="T45" fmla="*/ 3733 h 6660"/>
              <a:gd name="T46" fmla="*/ 2240 w 5720"/>
              <a:gd name="T47" fmla="*/ 3933 h 6660"/>
              <a:gd name="T48" fmla="*/ 803 w 5720"/>
              <a:gd name="T49" fmla="*/ 6260 h 6660"/>
              <a:gd name="T50" fmla="*/ 4916 w 5720"/>
              <a:gd name="T51" fmla="*/ 3544 h 6660"/>
              <a:gd name="T52" fmla="*/ 5320 w 5720"/>
              <a:gd name="T53" fmla="*/ 3144 h 6660"/>
              <a:gd name="T54" fmla="*/ 603 w 5720"/>
              <a:gd name="T55" fmla="*/ 3144 h 6660"/>
              <a:gd name="T56" fmla="*/ 400 w 5720"/>
              <a:gd name="T57" fmla="*/ 1876 h 6660"/>
              <a:gd name="T58" fmla="*/ 2240 w 5720"/>
              <a:gd name="T59" fmla="*/ 2730 h 6660"/>
              <a:gd name="T60" fmla="*/ 3280 w 5720"/>
              <a:gd name="T61" fmla="*/ 2930 h 6660"/>
              <a:gd name="T62" fmla="*/ 3480 w 5720"/>
              <a:gd name="T63" fmla="*/ 1876 h 6660"/>
              <a:gd name="T64" fmla="*/ 5320 w 5720"/>
              <a:gd name="T65" fmla="*/ 3144 h 66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720" h="6660">
                <a:moveTo>
                  <a:pt x="5520" y="1476"/>
                </a:moveTo>
                <a:lnTo>
                  <a:pt x="4142" y="1476"/>
                </a:lnTo>
                <a:cubicBezTo>
                  <a:pt x="4263" y="1432"/>
                  <a:pt x="4426" y="1384"/>
                  <a:pt x="4546" y="1388"/>
                </a:cubicBezTo>
                <a:cubicBezTo>
                  <a:pt x="4657" y="1392"/>
                  <a:pt x="4749" y="1305"/>
                  <a:pt x="4753" y="1195"/>
                </a:cubicBezTo>
                <a:cubicBezTo>
                  <a:pt x="4757" y="1085"/>
                  <a:pt x="4670" y="992"/>
                  <a:pt x="4560" y="988"/>
                </a:cubicBezTo>
                <a:cubicBezTo>
                  <a:pt x="4435" y="984"/>
                  <a:pt x="4298" y="1010"/>
                  <a:pt x="4177" y="1044"/>
                </a:cubicBezTo>
                <a:cubicBezTo>
                  <a:pt x="4169" y="1046"/>
                  <a:pt x="4159" y="1049"/>
                  <a:pt x="4149" y="1052"/>
                </a:cubicBezTo>
                <a:cubicBezTo>
                  <a:pt x="4128" y="1056"/>
                  <a:pt x="4020" y="1088"/>
                  <a:pt x="3935" y="1135"/>
                </a:cubicBezTo>
                <a:cubicBezTo>
                  <a:pt x="3985" y="866"/>
                  <a:pt x="3920" y="704"/>
                  <a:pt x="3920" y="704"/>
                </a:cubicBezTo>
                <a:cubicBezTo>
                  <a:pt x="3643" y="0"/>
                  <a:pt x="3057" y="719"/>
                  <a:pt x="2861" y="1062"/>
                </a:cubicBezTo>
                <a:cubicBezTo>
                  <a:pt x="2665" y="687"/>
                  <a:pt x="2264" y="112"/>
                  <a:pt x="1772" y="453"/>
                </a:cubicBezTo>
                <a:cubicBezTo>
                  <a:pt x="1503" y="629"/>
                  <a:pt x="1506" y="867"/>
                  <a:pt x="1617" y="1094"/>
                </a:cubicBezTo>
                <a:cubicBezTo>
                  <a:pt x="1507" y="1036"/>
                  <a:pt x="1367" y="939"/>
                  <a:pt x="1249" y="835"/>
                </a:cubicBezTo>
                <a:cubicBezTo>
                  <a:pt x="1166" y="762"/>
                  <a:pt x="1040" y="770"/>
                  <a:pt x="967" y="852"/>
                </a:cubicBezTo>
                <a:cubicBezTo>
                  <a:pt x="893" y="935"/>
                  <a:pt x="901" y="1062"/>
                  <a:pt x="984" y="1135"/>
                </a:cubicBezTo>
                <a:cubicBezTo>
                  <a:pt x="988" y="1138"/>
                  <a:pt x="1066" y="1207"/>
                  <a:pt x="1176" y="1287"/>
                </a:cubicBezTo>
                <a:cubicBezTo>
                  <a:pt x="1176" y="1287"/>
                  <a:pt x="1176" y="1287"/>
                  <a:pt x="1177" y="1287"/>
                </a:cubicBezTo>
                <a:cubicBezTo>
                  <a:pt x="1187" y="1295"/>
                  <a:pt x="1198" y="1303"/>
                  <a:pt x="1210" y="1311"/>
                </a:cubicBezTo>
                <a:cubicBezTo>
                  <a:pt x="1224" y="1321"/>
                  <a:pt x="1239" y="1331"/>
                  <a:pt x="1253" y="1341"/>
                </a:cubicBezTo>
                <a:cubicBezTo>
                  <a:pt x="1338" y="1398"/>
                  <a:pt x="1416" y="1443"/>
                  <a:pt x="1488" y="1476"/>
                </a:cubicBezTo>
                <a:lnTo>
                  <a:pt x="200" y="1476"/>
                </a:lnTo>
                <a:cubicBezTo>
                  <a:pt x="89" y="1476"/>
                  <a:pt x="0" y="1566"/>
                  <a:pt x="0" y="1676"/>
                </a:cubicBezTo>
                <a:lnTo>
                  <a:pt x="0" y="3344"/>
                </a:lnTo>
                <a:cubicBezTo>
                  <a:pt x="0" y="3455"/>
                  <a:pt x="89" y="3544"/>
                  <a:pt x="200" y="3544"/>
                </a:cubicBezTo>
                <a:lnTo>
                  <a:pt x="403" y="3544"/>
                </a:lnTo>
                <a:lnTo>
                  <a:pt x="403" y="6460"/>
                </a:lnTo>
                <a:cubicBezTo>
                  <a:pt x="403" y="6571"/>
                  <a:pt x="493" y="6660"/>
                  <a:pt x="603" y="6660"/>
                </a:cubicBezTo>
                <a:lnTo>
                  <a:pt x="5116" y="6660"/>
                </a:lnTo>
                <a:cubicBezTo>
                  <a:pt x="5227" y="6660"/>
                  <a:pt x="5316" y="6571"/>
                  <a:pt x="5316" y="6460"/>
                </a:cubicBezTo>
                <a:lnTo>
                  <a:pt x="5316" y="3544"/>
                </a:lnTo>
                <a:lnTo>
                  <a:pt x="5520" y="3544"/>
                </a:lnTo>
                <a:cubicBezTo>
                  <a:pt x="5630" y="3544"/>
                  <a:pt x="5720" y="3455"/>
                  <a:pt x="5720" y="3344"/>
                </a:cubicBezTo>
                <a:lnTo>
                  <a:pt x="5720" y="1676"/>
                </a:lnTo>
                <a:cubicBezTo>
                  <a:pt x="5720" y="1566"/>
                  <a:pt x="5630" y="1476"/>
                  <a:pt x="5520" y="1476"/>
                </a:cubicBezTo>
                <a:close/>
                <a:moveTo>
                  <a:pt x="3535" y="733"/>
                </a:moveTo>
                <a:cubicBezTo>
                  <a:pt x="3545" y="729"/>
                  <a:pt x="3553" y="736"/>
                  <a:pt x="3558" y="742"/>
                </a:cubicBezTo>
                <a:cubicBezTo>
                  <a:pt x="3631" y="836"/>
                  <a:pt x="3236" y="1522"/>
                  <a:pt x="3046" y="1436"/>
                </a:cubicBezTo>
                <a:cubicBezTo>
                  <a:pt x="2997" y="1341"/>
                  <a:pt x="3421" y="777"/>
                  <a:pt x="3535" y="733"/>
                </a:cubicBezTo>
                <a:close/>
                <a:moveTo>
                  <a:pt x="2129" y="699"/>
                </a:moveTo>
                <a:cubicBezTo>
                  <a:pt x="2404" y="776"/>
                  <a:pt x="2594" y="1244"/>
                  <a:pt x="2674" y="1476"/>
                </a:cubicBezTo>
                <a:lnTo>
                  <a:pt x="2442" y="1476"/>
                </a:lnTo>
                <a:cubicBezTo>
                  <a:pt x="2175" y="1209"/>
                  <a:pt x="1610" y="552"/>
                  <a:pt x="2129" y="699"/>
                </a:cubicBezTo>
                <a:close/>
                <a:moveTo>
                  <a:pt x="4916" y="6260"/>
                </a:moveTo>
                <a:lnTo>
                  <a:pt x="3480" y="6260"/>
                </a:lnTo>
                <a:lnTo>
                  <a:pt x="3480" y="3933"/>
                </a:lnTo>
                <a:cubicBezTo>
                  <a:pt x="3480" y="3822"/>
                  <a:pt x="3390" y="3733"/>
                  <a:pt x="3280" y="3733"/>
                </a:cubicBezTo>
                <a:lnTo>
                  <a:pt x="2440" y="3733"/>
                </a:lnTo>
                <a:cubicBezTo>
                  <a:pt x="2329" y="3733"/>
                  <a:pt x="2240" y="3822"/>
                  <a:pt x="2240" y="3933"/>
                </a:cubicBezTo>
                <a:lnTo>
                  <a:pt x="2240" y="6260"/>
                </a:lnTo>
                <a:lnTo>
                  <a:pt x="803" y="6260"/>
                </a:lnTo>
                <a:lnTo>
                  <a:pt x="803" y="3544"/>
                </a:lnTo>
                <a:lnTo>
                  <a:pt x="4916" y="3544"/>
                </a:lnTo>
                <a:lnTo>
                  <a:pt x="4916" y="6260"/>
                </a:lnTo>
                <a:close/>
                <a:moveTo>
                  <a:pt x="5320" y="3144"/>
                </a:moveTo>
                <a:lnTo>
                  <a:pt x="5116" y="3144"/>
                </a:lnTo>
                <a:lnTo>
                  <a:pt x="603" y="3144"/>
                </a:lnTo>
                <a:lnTo>
                  <a:pt x="400" y="3144"/>
                </a:lnTo>
                <a:lnTo>
                  <a:pt x="400" y="1876"/>
                </a:lnTo>
                <a:lnTo>
                  <a:pt x="2240" y="1876"/>
                </a:lnTo>
                <a:lnTo>
                  <a:pt x="2240" y="2730"/>
                </a:lnTo>
                <a:cubicBezTo>
                  <a:pt x="2240" y="2841"/>
                  <a:pt x="2329" y="2930"/>
                  <a:pt x="2440" y="2930"/>
                </a:cubicBezTo>
                <a:lnTo>
                  <a:pt x="3280" y="2930"/>
                </a:lnTo>
                <a:cubicBezTo>
                  <a:pt x="3390" y="2930"/>
                  <a:pt x="3480" y="2841"/>
                  <a:pt x="3480" y="2730"/>
                </a:cubicBezTo>
                <a:lnTo>
                  <a:pt x="3480" y="1876"/>
                </a:lnTo>
                <a:lnTo>
                  <a:pt x="5320" y="1876"/>
                </a:lnTo>
                <a:lnTo>
                  <a:pt x="5320" y="3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business-bars-graphic_70650">
            <a:extLst>
              <a:ext uri="{FF2B5EF4-FFF2-40B4-BE49-F238E27FC236}">
                <a16:creationId xmlns:a16="http://schemas.microsoft.com/office/drawing/2014/main" id="{72B69AF0-E186-E29D-C0F1-55E01AD02211}"/>
              </a:ext>
            </a:extLst>
          </p:cNvPr>
          <p:cNvSpPr>
            <a:spLocks noChangeAspect="1"/>
          </p:cNvSpPr>
          <p:nvPr/>
        </p:nvSpPr>
        <p:spPr bwMode="auto">
          <a:xfrm>
            <a:off x="1524705" y="1470607"/>
            <a:ext cx="309575" cy="284466"/>
          </a:xfrm>
          <a:custGeom>
            <a:avLst/>
            <a:gdLst>
              <a:gd name="connsiteX0" fmla="*/ 366665 w 604675"/>
              <a:gd name="connsiteY0" fmla="*/ 388199 h 555632"/>
              <a:gd name="connsiteX1" fmla="*/ 366665 w 604675"/>
              <a:gd name="connsiteY1" fmla="*/ 481413 h 555632"/>
              <a:gd name="connsiteX2" fmla="*/ 426977 w 604675"/>
              <a:gd name="connsiteY2" fmla="*/ 481413 h 555632"/>
              <a:gd name="connsiteX3" fmla="*/ 426977 w 604675"/>
              <a:gd name="connsiteY3" fmla="*/ 388199 h 555632"/>
              <a:gd name="connsiteX4" fmla="*/ 189710 w 604675"/>
              <a:gd name="connsiteY4" fmla="*/ 388199 h 555632"/>
              <a:gd name="connsiteX5" fmla="*/ 189710 w 604675"/>
              <a:gd name="connsiteY5" fmla="*/ 481413 h 555632"/>
              <a:gd name="connsiteX6" fmla="*/ 250022 w 604675"/>
              <a:gd name="connsiteY6" fmla="*/ 481413 h 555632"/>
              <a:gd name="connsiteX7" fmla="*/ 250022 w 604675"/>
              <a:gd name="connsiteY7" fmla="*/ 388199 h 555632"/>
              <a:gd name="connsiteX8" fmla="*/ 366665 w 604675"/>
              <a:gd name="connsiteY8" fmla="*/ 291853 h 555632"/>
              <a:gd name="connsiteX9" fmla="*/ 366665 w 604675"/>
              <a:gd name="connsiteY9" fmla="*/ 385067 h 555632"/>
              <a:gd name="connsiteX10" fmla="*/ 426977 w 604675"/>
              <a:gd name="connsiteY10" fmla="*/ 385067 h 555632"/>
              <a:gd name="connsiteX11" fmla="*/ 426977 w 604675"/>
              <a:gd name="connsiteY11" fmla="*/ 291853 h 555632"/>
              <a:gd name="connsiteX12" fmla="*/ 189710 w 604675"/>
              <a:gd name="connsiteY12" fmla="*/ 291853 h 555632"/>
              <a:gd name="connsiteX13" fmla="*/ 189710 w 604675"/>
              <a:gd name="connsiteY13" fmla="*/ 385067 h 555632"/>
              <a:gd name="connsiteX14" fmla="*/ 250022 w 604675"/>
              <a:gd name="connsiteY14" fmla="*/ 385067 h 555632"/>
              <a:gd name="connsiteX15" fmla="*/ 250022 w 604675"/>
              <a:gd name="connsiteY15" fmla="*/ 291853 h 555632"/>
              <a:gd name="connsiteX16" fmla="*/ 257380 w 604675"/>
              <a:gd name="connsiteY16" fmla="*/ 53277 h 555632"/>
              <a:gd name="connsiteX17" fmla="*/ 359428 w 604675"/>
              <a:gd name="connsiteY17" fmla="*/ 53277 h 555632"/>
              <a:gd name="connsiteX18" fmla="*/ 366665 w 604675"/>
              <a:gd name="connsiteY18" fmla="*/ 60503 h 555632"/>
              <a:gd name="connsiteX19" fmla="*/ 366665 w 604675"/>
              <a:gd name="connsiteY19" fmla="*/ 96030 h 555632"/>
              <a:gd name="connsiteX20" fmla="*/ 557612 w 604675"/>
              <a:gd name="connsiteY20" fmla="*/ 96030 h 555632"/>
              <a:gd name="connsiteX21" fmla="*/ 559301 w 604675"/>
              <a:gd name="connsiteY21" fmla="*/ 97596 h 555632"/>
              <a:gd name="connsiteX22" fmla="*/ 557612 w 604675"/>
              <a:gd name="connsiteY22" fmla="*/ 99162 h 555632"/>
              <a:gd name="connsiteX23" fmla="*/ 366665 w 604675"/>
              <a:gd name="connsiteY23" fmla="*/ 99162 h 555632"/>
              <a:gd name="connsiteX24" fmla="*/ 366665 w 604675"/>
              <a:gd name="connsiteY24" fmla="*/ 192376 h 555632"/>
              <a:gd name="connsiteX25" fmla="*/ 557612 w 604675"/>
              <a:gd name="connsiteY25" fmla="*/ 192376 h 555632"/>
              <a:gd name="connsiteX26" fmla="*/ 559301 w 604675"/>
              <a:gd name="connsiteY26" fmla="*/ 193942 h 555632"/>
              <a:gd name="connsiteX27" fmla="*/ 557612 w 604675"/>
              <a:gd name="connsiteY27" fmla="*/ 195507 h 555632"/>
              <a:gd name="connsiteX28" fmla="*/ 366665 w 604675"/>
              <a:gd name="connsiteY28" fmla="*/ 195507 h 555632"/>
              <a:gd name="connsiteX29" fmla="*/ 366665 w 604675"/>
              <a:gd name="connsiteY29" fmla="*/ 288722 h 555632"/>
              <a:gd name="connsiteX30" fmla="*/ 426977 w 604675"/>
              <a:gd name="connsiteY30" fmla="*/ 288722 h 555632"/>
              <a:gd name="connsiteX31" fmla="*/ 426977 w 604675"/>
              <a:gd name="connsiteY31" fmla="*/ 237177 h 555632"/>
              <a:gd name="connsiteX32" fmla="*/ 434214 w 604675"/>
              <a:gd name="connsiteY32" fmla="*/ 229830 h 555632"/>
              <a:gd name="connsiteX33" fmla="*/ 536262 w 604675"/>
              <a:gd name="connsiteY33" fmla="*/ 229830 h 555632"/>
              <a:gd name="connsiteX34" fmla="*/ 543620 w 604675"/>
              <a:gd name="connsiteY34" fmla="*/ 237177 h 555632"/>
              <a:gd name="connsiteX35" fmla="*/ 543620 w 604675"/>
              <a:gd name="connsiteY35" fmla="*/ 288722 h 555632"/>
              <a:gd name="connsiteX36" fmla="*/ 557612 w 604675"/>
              <a:gd name="connsiteY36" fmla="*/ 288722 h 555632"/>
              <a:gd name="connsiteX37" fmla="*/ 559301 w 604675"/>
              <a:gd name="connsiteY37" fmla="*/ 290287 h 555632"/>
              <a:gd name="connsiteX38" fmla="*/ 557612 w 604675"/>
              <a:gd name="connsiteY38" fmla="*/ 291853 h 555632"/>
              <a:gd name="connsiteX39" fmla="*/ 543620 w 604675"/>
              <a:gd name="connsiteY39" fmla="*/ 291853 h 555632"/>
              <a:gd name="connsiteX40" fmla="*/ 543620 w 604675"/>
              <a:gd name="connsiteY40" fmla="*/ 385067 h 555632"/>
              <a:gd name="connsiteX41" fmla="*/ 557612 w 604675"/>
              <a:gd name="connsiteY41" fmla="*/ 385067 h 555632"/>
              <a:gd name="connsiteX42" fmla="*/ 559301 w 604675"/>
              <a:gd name="connsiteY42" fmla="*/ 386633 h 555632"/>
              <a:gd name="connsiteX43" fmla="*/ 557612 w 604675"/>
              <a:gd name="connsiteY43" fmla="*/ 388199 h 555632"/>
              <a:gd name="connsiteX44" fmla="*/ 543620 w 604675"/>
              <a:gd name="connsiteY44" fmla="*/ 388199 h 555632"/>
              <a:gd name="connsiteX45" fmla="*/ 543620 w 604675"/>
              <a:gd name="connsiteY45" fmla="*/ 481413 h 555632"/>
              <a:gd name="connsiteX46" fmla="*/ 557612 w 604675"/>
              <a:gd name="connsiteY46" fmla="*/ 481413 h 555632"/>
              <a:gd name="connsiteX47" fmla="*/ 559301 w 604675"/>
              <a:gd name="connsiteY47" fmla="*/ 482979 h 555632"/>
              <a:gd name="connsiteX48" fmla="*/ 557612 w 604675"/>
              <a:gd name="connsiteY48" fmla="*/ 484544 h 555632"/>
              <a:gd name="connsiteX49" fmla="*/ 543620 w 604675"/>
              <a:gd name="connsiteY49" fmla="*/ 484544 h 555632"/>
              <a:gd name="connsiteX50" fmla="*/ 536262 w 604675"/>
              <a:gd name="connsiteY50" fmla="*/ 491770 h 555632"/>
              <a:gd name="connsiteX51" fmla="*/ 434214 w 604675"/>
              <a:gd name="connsiteY51" fmla="*/ 491770 h 555632"/>
              <a:gd name="connsiteX52" fmla="*/ 426977 w 604675"/>
              <a:gd name="connsiteY52" fmla="*/ 484544 h 555632"/>
              <a:gd name="connsiteX53" fmla="*/ 366665 w 604675"/>
              <a:gd name="connsiteY53" fmla="*/ 484544 h 555632"/>
              <a:gd name="connsiteX54" fmla="*/ 359428 w 604675"/>
              <a:gd name="connsiteY54" fmla="*/ 491770 h 555632"/>
              <a:gd name="connsiteX55" fmla="*/ 257380 w 604675"/>
              <a:gd name="connsiteY55" fmla="*/ 491770 h 555632"/>
              <a:gd name="connsiteX56" fmla="*/ 250022 w 604675"/>
              <a:gd name="connsiteY56" fmla="*/ 484544 h 555632"/>
              <a:gd name="connsiteX57" fmla="*/ 189710 w 604675"/>
              <a:gd name="connsiteY57" fmla="*/ 484544 h 555632"/>
              <a:gd name="connsiteX58" fmla="*/ 182473 w 604675"/>
              <a:gd name="connsiteY58" fmla="*/ 491770 h 555632"/>
              <a:gd name="connsiteX59" fmla="*/ 80425 w 604675"/>
              <a:gd name="connsiteY59" fmla="*/ 491770 h 555632"/>
              <a:gd name="connsiteX60" fmla="*/ 73187 w 604675"/>
              <a:gd name="connsiteY60" fmla="*/ 484544 h 555632"/>
              <a:gd name="connsiteX61" fmla="*/ 47012 w 604675"/>
              <a:gd name="connsiteY61" fmla="*/ 484544 h 555632"/>
              <a:gd name="connsiteX62" fmla="*/ 45444 w 604675"/>
              <a:gd name="connsiteY62" fmla="*/ 482979 h 555632"/>
              <a:gd name="connsiteX63" fmla="*/ 47012 w 604675"/>
              <a:gd name="connsiteY63" fmla="*/ 481413 h 555632"/>
              <a:gd name="connsiteX64" fmla="*/ 73187 w 604675"/>
              <a:gd name="connsiteY64" fmla="*/ 481413 h 555632"/>
              <a:gd name="connsiteX65" fmla="*/ 73187 w 604675"/>
              <a:gd name="connsiteY65" fmla="*/ 388199 h 555632"/>
              <a:gd name="connsiteX66" fmla="*/ 47012 w 604675"/>
              <a:gd name="connsiteY66" fmla="*/ 388199 h 555632"/>
              <a:gd name="connsiteX67" fmla="*/ 45444 w 604675"/>
              <a:gd name="connsiteY67" fmla="*/ 386633 h 555632"/>
              <a:gd name="connsiteX68" fmla="*/ 47012 w 604675"/>
              <a:gd name="connsiteY68" fmla="*/ 385067 h 555632"/>
              <a:gd name="connsiteX69" fmla="*/ 73187 w 604675"/>
              <a:gd name="connsiteY69" fmla="*/ 385067 h 555632"/>
              <a:gd name="connsiteX70" fmla="*/ 73187 w 604675"/>
              <a:gd name="connsiteY70" fmla="*/ 291853 h 555632"/>
              <a:gd name="connsiteX71" fmla="*/ 47012 w 604675"/>
              <a:gd name="connsiteY71" fmla="*/ 291853 h 555632"/>
              <a:gd name="connsiteX72" fmla="*/ 45444 w 604675"/>
              <a:gd name="connsiteY72" fmla="*/ 290287 h 555632"/>
              <a:gd name="connsiteX73" fmla="*/ 47012 w 604675"/>
              <a:gd name="connsiteY73" fmla="*/ 288722 h 555632"/>
              <a:gd name="connsiteX74" fmla="*/ 73187 w 604675"/>
              <a:gd name="connsiteY74" fmla="*/ 288722 h 555632"/>
              <a:gd name="connsiteX75" fmla="*/ 73187 w 604675"/>
              <a:gd name="connsiteY75" fmla="*/ 237177 h 555632"/>
              <a:gd name="connsiteX76" fmla="*/ 80425 w 604675"/>
              <a:gd name="connsiteY76" fmla="*/ 229830 h 555632"/>
              <a:gd name="connsiteX77" fmla="*/ 182473 w 604675"/>
              <a:gd name="connsiteY77" fmla="*/ 229830 h 555632"/>
              <a:gd name="connsiteX78" fmla="*/ 189710 w 604675"/>
              <a:gd name="connsiteY78" fmla="*/ 237177 h 555632"/>
              <a:gd name="connsiteX79" fmla="*/ 189710 w 604675"/>
              <a:gd name="connsiteY79" fmla="*/ 288722 h 555632"/>
              <a:gd name="connsiteX80" fmla="*/ 250022 w 604675"/>
              <a:gd name="connsiteY80" fmla="*/ 288722 h 555632"/>
              <a:gd name="connsiteX81" fmla="*/ 250022 w 604675"/>
              <a:gd name="connsiteY81" fmla="*/ 195507 h 555632"/>
              <a:gd name="connsiteX82" fmla="*/ 47012 w 604675"/>
              <a:gd name="connsiteY82" fmla="*/ 195507 h 555632"/>
              <a:gd name="connsiteX83" fmla="*/ 45444 w 604675"/>
              <a:gd name="connsiteY83" fmla="*/ 193942 h 555632"/>
              <a:gd name="connsiteX84" fmla="*/ 47012 w 604675"/>
              <a:gd name="connsiteY84" fmla="*/ 192376 h 555632"/>
              <a:gd name="connsiteX85" fmla="*/ 250022 w 604675"/>
              <a:gd name="connsiteY85" fmla="*/ 192376 h 555632"/>
              <a:gd name="connsiteX86" fmla="*/ 250022 w 604675"/>
              <a:gd name="connsiteY86" fmla="*/ 99162 h 555632"/>
              <a:gd name="connsiteX87" fmla="*/ 47012 w 604675"/>
              <a:gd name="connsiteY87" fmla="*/ 99162 h 555632"/>
              <a:gd name="connsiteX88" fmla="*/ 45444 w 604675"/>
              <a:gd name="connsiteY88" fmla="*/ 97596 h 555632"/>
              <a:gd name="connsiteX89" fmla="*/ 47012 w 604675"/>
              <a:gd name="connsiteY89" fmla="*/ 96030 h 555632"/>
              <a:gd name="connsiteX90" fmla="*/ 250022 w 604675"/>
              <a:gd name="connsiteY90" fmla="*/ 96030 h 555632"/>
              <a:gd name="connsiteX91" fmla="*/ 250022 w 604675"/>
              <a:gd name="connsiteY91" fmla="*/ 60503 h 555632"/>
              <a:gd name="connsiteX92" fmla="*/ 257380 w 604675"/>
              <a:gd name="connsiteY92" fmla="*/ 53277 h 555632"/>
              <a:gd name="connsiteX93" fmla="*/ 16043 w 604675"/>
              <a:gd name="connsiteY93" fmla="*/ 0 h 555632"/>
              <a:gd name="connsiteX94" fmla="*/ 32206 w 604675"/>
              <a:gd name="connsiteY94" fmla="*/ 16020 h 555632"/>
              <a:gd name="connsiteX95" fmla="*/ 32206 w 604675"/>
              <a:gd name="connsiteY95" fmla="*/ 523593 h 555632"/>
              <a:gd name="connsiteX96" fmla="*/ 588632 w 604675"/>
              <a:gd name="connsiteY96" fmla="*/ 523593 h 555632"/>
              <a:gd name="connsiteX97" fmla="*/ 604675 w 604675"/>
              <a:gd name="connsiteY97" fmla="*/ 539612 h 555632"/>
              <a:gd name="connsiteX98" fmla="*/ 588632 w 604675"/>
              <a:gd name="connsiteY98" fmla="*/ 555632 h 555632"/>
              <a:gd name="connsiteX99" fmla="*/ 16043 w 604675"/>
              <a:gd name="connsiteY99" fmla="*/ 555632 h 555632"/>
              <a:gd name="connsiteX100" fmla="*/ 0 w 604675"/>
              <a:gd name="connsiteY100" fmla="*/ 539612 h 555632"/>
              <a:gd name="connsiteX101" fmla="*/ 0 w 604675"/>
              <a:gd name="connsiteY101" fmla="*/ 16020 h 555632"/>
              <a:gd name="connsiteX102" fmla="*/ 16043 w 604675"/>
              <a:gd name="connsiteY102" fmla="*/ 0 h 555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604675" h="555632">
                <a:moveTo>
                  <a:pt x="366665" y="388199"/>
                </a:moveTo>
                <a:lnTo>
                  <a:pt x="366665" y="481413"/>
                </a:lnTo>
                <a:lnTo>
                  <a:pt x="426977" y="481413"/>
                </a:lnTo>
                <a:lnTo>
                  <a:pt x="426977" y="388199"/>
                </a:lnTo>
                <a:close/>
                <a:moveTo>
                  <a:pt x="189710" y="388199"/>
                </a:moveTo>
                <a:lnTo>
                  <a:pt x="189710" y="481413"/>
                </a:lnTo>
                <a:lnTo>
                  <a:pt x="250022" y="481413"/>
                </a:lnTo>
                <a:lnTo>
                  <a:pt x="250022" y="388199"/>
                </a:lnTo>
                <a:close/>
                <a:moveTo>
                  <a:pt x="366665" y="291853"/>
                </a:moveTo>
                <a:lnTo>
                  <a:pt x="366665" y="385067"/>
                </a:lnTo>
                <a:lnTo>
                  <a:pt x="426977" y="385067"/>
                </a:lnTo>
                <a:lnTo>
                  <a:pt x="426977" y="291853"/>
                </a:lnTo>
                <a:close/>
                <a:moveTo>
                  <a:pt x="189710" y="291853"/>
                </a:moveTo>
                <a:lnTo>
                  <a:pt x="189710" y="385067"/>
                </a:lnTo>
                <a:lnTo>
                  <a:pt x="250022" y="385067"/>
                </a:lnTo>
                <a:lnTo>
                  <a:pt x="250022" y="291853"/>
                </a:lnTo>
                <a:close/>
                <a:moveTo>
                  <a:pt x="257380" y="53277"/>
                </a:moveTo>
                <a:lnTo>
                  <a:pt x="359428" y="53277"/>
                </a:lnTo>
                <a:cubicBezTo>
                  <a:pt x="363408" y="53277"/>
                  <a:pt x="366665" y="56529"/>
                  <a:pt x="366665" y="60503"/>
                </a:cubicBezTo>
                <a:lnTo>
                  <a:pt x="366665" y="96030"/>
                </a:lnTo>
                <a:lnTo>
                  <a:pt x="557612" y="96030"/>
                </a:lnTo>
                <a:cubicBezTo>
                  <a:pt x="558577" y="96030"/>
                  <a:pt x="559301" y="96753"/>
                  <a:pt x="559301" y="97596"/>
                </a:cubicBezTo>
                <a:cubicBezTo>
                  <a:pt x="559301" y="98439"/>
                  <a:pt x="558577" y="99162"/>
                  <a:pt x="557612" y="99162"/>
                </a:cubicBezTo>
                <a:lnTo>
                  <a:pt x="366665" y="99162"/>
                </a:lnTo>
                <a:lnTo>
                  <a:pt x="366665" y="192376"/>
                </a:lnTo>
                <a:lnTo>
                  <a:pt x="557612" y="192376"/>
                </a:lnTo>
                <a:cubicBezTo>
                  <a:pt x="558577" y="192376"/>
                  <a:pt x="559301" y="193099"/>
                  <a:pt x="559301" y="193942"/>
                </a:cubicBezTo>
                <a:cubicBezTo>
                  <a:pt x="559301" y="194785"/>
                  <a:pt x="558577" y="195507"/>
                  <a:pt x="557612" y="195507"/>
                </a:cubicBezTo>
                <a:lnTo>
                  <a:pt x="366665" y="195507"/>
                </a:lnTo>
                <a:lnTo>
                  <a:pt x="366665" y="288722"/>
                </a:lnTo>
                <a:lnTo>
                  <a:pt x="426977" y="288722"/>
                </a:lnTo>
                <a:lnTo>
                  <a:pt x="426977" y="237177"/>
                </a:lnTo>
                <a:cubicBezTo>
                  <a:pt x="426977" y="233082"/>
                  <a:pt x="430234" y="229830"/>
                  <a:pt x="434214" y="229830"/>
                </a:cubicBezTo>
                <a:lnTo>
                  <a:pt x="536262" y="229830"/>
                </a:lnTo>
                <a:cubicBezTo>
                  <a:pt x="540363" y="229830"/>
                  <a:pt x="543620" y="233082"/>
                  <a:pt x="543620" y="237177"/>
                </a:cubicBezTo>
                <a:lnTo>
                  <a:pt x="543620" y="288722"/>
                </a:lnTo>
                <a:lnTo>
                  <a:pt x="557612" y="288722"/>
                </a:lnTo>
                <a:cubicBezTo>
                  <a:pt x="558577" y="288722"/>
                  <a:pt x="559301" y="289444"/>
                  <a:pt x="559301" y="290287"/>
                </a:cubicBezTo>
                <a:cubicBezTo>
                  <a:pt x="559301" y="291130"/>
                  <a:pt x="558577" y="291853"/>
                  <a:pt x="557612" y="291853"/>
                </a:cubicBezTo>
                <a:lnTo>
                  <a:pt x="543620" y="291853"/>
                </a:lnTo>
                <a:lnTo>
                  <a:pt x="543620" y="385067"/>
                </a:lnTo>
                <a:lnTo>
                  <a:pt x="557612" y="385067"/>
                </a:lnTo>
                <a:cubicBezTo>
                  <a:pt x="558577" y="385067"/>
                  <a:pt x="559301" y="385790"/>
                  <a:pt x="559301" y="386633"/>
                </a:cubicBezTo>
                <a:cubicBezTo>
                  <a:pt x="559301" y="387476"/>
                  <a:pt x="558577" y="388199"/>
                  <a:pt x="557612" y="388199"/>
                </a:cubicBezTo>
                <a:lnTo>
                  <a:pt x="543620" y="388199"/>
                </a:lnTo>
                <a:lnTo>
                  <a:pt x="543620" y="481413"/>
                </a:lnTo>
                <a:lnTo>
                  <a:pt x="557612" y="481413"/>
                </a:lnTo>
                <a:cubicBezTo>
                  <a:pt x="558577" y="481413"/>
                  <a:pt x="559301" y="482136"/>
                  <a:pt x="559301" y="482979"/>
                </a:cubicBezTo>
                <a:cubicBezTo>
                  <a:pt x="559301" y="483822"/>
                  <a:pt x="558577" y="484544"/>
                  <a:pt x="557612" y="484544"/>
                </a:cubicBezTo>
                <a:lnTo>
                  <a:pt x="543620" y="484544"/>
                </a:lnTo>
                <a:cubicBezTo>
                  <a:pt x="543499" y="488518"/>
                  <a:pt x="540243" y="491770"/>
                  <a:pt x="536262" y="491770"/>
                </a:cubicBezTo>
                <a:lnTo>
                  <a:pt x="434214" y="491770"/>
                </a:lnTo>
                <a:cubicBezTo>
                  <a:pt x="430234" y="491770"/>
                  <a:pt x="426977" y="488518"/>
                  <a:pt x="426977" y="484544"/>
                </a:cubicBezTo>
                <a:lnTo>
                  <a:pt x="366665" y="484544"/>
                </a:lnTo>
                <a:cubicBezTo>
                  <a:pt x="366665" y="488518"/>
                  <a:pt x="363408" y="491770"/>
                  <a:pt x="359428" y="491770"/>
                </a:cubicBezTo>
                <a:lnTo>
                  <a:pt x="257380" y="491770"/>
                </a:lnTo>
                <a:cubicBezTo>
                  <a:pt x="253399" y="491770"/>
                  <a:pt x="250142" y="488518"/>
                  <a:pt x="250022" y="484544"/>
                </a:cubicBezTo>
                <a:lnTo>
                  <a:pt x="189710" y="484544"/>
                </a:lnTo>
                <a:cubicBezTo>
                  <a:pt x="189710" y="488518"/>
                  <a:pt x="186453" y="491770"/>
                  <a:pt x="182473" y="491770"/>
                </a:cubicBezTo>
                <a:lnTo>
                  <a:pt x="80425" y="491770"/>
                </a:lnTo>
                <a:cubicBezTo>
                  <a:pt x="76444" y="491770"/>
                  <a:pt x="73187" y="488518"/>
                  <a:pt x="73187" y="484544"/>
                </a:cubicBezTo>
                <a:lnTo>
                  <a:pt x="47012" y="484544"/>
                </a:lnTo>
                <a:cubicBezTo>
                  <a:pt x="46168" y="484544"/>
                  <a:pt x="45444" y="483822"/>
                  <a:pt x="45444" y="482979"/>
                </a:cubicBezTo>
                <a:cubicBezTo>
                  <a:pt x="45444" y="482136"/>
                  <a:pt x="46168" y="481413"/>
                  <a:pt x="47012" y="481413"/>
                </a:cubicBezTo>
                <a:lnTo>
                  <a:pt x="73187" y="481413"/>
                </a:lnTo>
                <a:lnTo>
                  <a:pt x="73187" y="388199"/>
                </a:lnTo>
                <a:lnTo>
                  <a:pt x="47012" y="388199"/>
                </a:lnTo>
                <a:cubicBezTo>
                  <a:pt x="46168" y="388199"/>
                  <a:pt x="45444" y="387476"/>
                  <a:pt x="45444" y="386633"/>
                </a:cubicBezTo>
                <a:cubicBezTo>
                  <a:pt x="45444" y="385790"/>
                  <a:pt x="46168" y="385067"/>
                  <a:pt x="47012" y="385067"/>
                </a:cubicBezTo>
                <a:lnTo>
                  <a:pt x="73187" y="385067"/>
                </a:lnTo>
                <a:lnTo>
                  <a:pt x="73187" y="291853"/>
                </a:lnTo>
                <a:lnTo>
                  <a:pt x="47012" y="291853"/>
                </a:lnTo>
                <a:cubicBezTo>
                  <a:pt x="46168" y="291853"/>
                  <a:pt x="45444" y="291130"/>
                  <a:pt x="45444" y="290287"/>
                </a:cubicBezTo>
                <a:cubicBezTo>
                  <a:pt x="45444" y="289444"/>
                  <a:pt x="46168" y="288722"/>
                  <a:pt x="47012" y="288722"/>
                </a:cubicBezTo>
                <a:lnTo>
                  <a:pt x="73187" y="288722"/>
                </a:lnTo>
                <a:lnTo>
                  <a:pt x="73187" y="237177"/>
                </a:lnTo>
                <a:cubicBezTo>
                  <a:pt x="73187" y="233082"/>
                  <a:pt x="76444" y="229830"/>
                  <a:pt x="80425" y="229830"/>
                </a:cubicBezTo>
                <a:lnTo>
                  <a:pt x="182473" y="229830"/>
                </a:lnTo>
                <a:cubicBezTo>
                  <a:pt x="186453" y="229830"/>
                  <a:pt x="189710" y="233082"/>
                  <a:pt x="189710" y="237177"/>
                </a:cubicBezTo>
                <a:lnTo>
                  <a:pt x="189710" y="288722"/>
                </a:lnTo>
                <a:lnTo>
                  <a:pt x="250022" y="288722"/>
                </a:lnTo>
                <a:lnTo>
                  <a:pt x="250022" y="195507"/>
                </a:lnTo>
                <a:lnTo>
                  <a:pt x="47012" y="195507"/>
                </a:lnTo>
                <a:cubicBezTo>
                  <a:pt x="46168" y="195507"/>
                  <a:pt x="45444" y="194785"/>
                  <a:pt x="45444" y="193942"/>
                </a:cubicBezTo>
                <a:cubicBezTo>
                  <a:pt x="45444" y="193099"/>
                  <a:pt x="46168" y="192376"/>
                  <a:pt x="47012" y="192376"/>
                </a:cubicBezTo>
                <a:lnTo>
                  <a:pt x="250022" y="192376"/>
                </a:lnTo>
                <a:lnTo>
                  <a:pt x="250022" y="99162"/>
                </a:lnTo>
                <a:lnTo>
                  <a:pt x="47012" y="99162"/>
                </a:lnTo>
                <a:cubicBezTo>
                  <a:pt x="46168" y="99162"/>
                  <a:pt x="45444" y="98439"/>
                  <a:pt x="45444" y="97596"/>
                </a:cubicBezTo>
                <a:cubicBezTo>
                  <a:pt x="45444" y="96753"/>
                  <a:pt x="46168" y="96030"/>
                  <a:pt x="47012" y="96030"/>
                </a:cubicBezTo>
                <a:lnTo>
                  <a:pt x="250022" y="96030"/>
                </a:lnTo>
                <a:lnTo>
                  <a:pt x="250022" y="60503"/>
                </a:lnTo>
                <a:cubicBezTo>
                  <a:pt x="250022" y="56529"/>
                  <a:pt x="253279" y="53277"/>
                  <a:pt x="257380" y="53277"/>
                </a:cubicBezTo>
                <a:close/>
                <a:moveTo>
                  <a:pt x="16043" y="0"/>
                </a:moveTo>
                <a:cubicBezTo>
                  <a:pt x="24969" y="0"/>
                  <a:pt x="32206" y="7227"/>
                  <a:pt x="32206" y="16020"/>
                </a:cubicBezTo>
                <a:lnTo>
                  <a:pt x="32206" y="523593"/>
                </a:lnTo>
                <a:lnTo>
                  <a:pt x="588632" y="523593"/>
                </a:lnTo>
                <a:cubicBezTo>
                  <a:pt x="597558" y="523593"/>
                  <a:pt x="604675" y="530699"/>
                  <a:pt x="604675" y="539612"/>
                </a:cubicBezTo>
                <a:cubicBezTo>
                  <a:pt x="604675" y="548526"/>
                  <a:pt x="597558" y="555632"/>
                  <a:pt x="588632" y="555632"/>
                </a:cubicBezTo>
                <a:lnTo>
                  <a:pt x="16043" y="555632"/>
                </a:lnTo>
                <a:cubicBezTo>
                  <a:pt x="7237" y="555632"/>
                  <a:pt x="0" y="548526"/>
                  <a:pt x="0" y="539612"/>
                </a:cubicBezTo>
                <a:lnTo>
                  <a:pt x="0" y="16020"/>
                </a:lnTo>
                <a:cubicBezTo>
                  <a:pt x="0" y="7227"/>
                  <a:pt x="7237" y="0"/>
                  <a:pt x="16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BBC5DB6B-E31E-69AA-9687-D8C3A1B522D8}"/>
              </a:ext>
            </a:extLst>
          </p:cNvPr>
          <p:cNvGrpSpPr/>
          <p:nvPr/>
        </p:nvGrpSpPr>
        <p:grpSpPr>
          <a:xfrm>
            <a:off x="2059468" y="1212730"/>
            <a:ext cx="8607721" cy="1005888"/>
            <a:chOff x="1981392" y="4752018"/>
            <a:chExt cx="8607721" cy="1005888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047A0641-4A5B-3FA8-0E7F-2EFE7DABA5EF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作为一名体育老师，想知道自己这个学期教得怎么样、哪些动作学生老出错、哪些学生进步最大，但以前完全没有数据支持。</a:t>
              </a: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07BACA1C-C6CB-9731-D688-E162010E7825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背景情况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5B4DCCF-4F62-49C5-D493-5879EC72485C}"/>
              </a:ext>
            </a:extLst>
          </p:cNvPr>
          <p:cNvGrpSpPr/>
          <p:nvPr/>
        </p:nvGrpSpPr>
        <p:grpSpPr>
          <a:xfrm>
            <a:off x="2059467" y="2242684"/>
            <a:ext cx="8607721" cy="1005888"/>
            <a:chOff x="1981392" y="4752018"/>
            <a:chExt cx="8607721" cy="1005888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0A519A91-F44B-51F9-23C2-5C328489EF30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每次只能凭感觉说“大家俯卧撑好像都不太行”，期末写教学总结全是主观描述，教研室检查时也拿不出量化证据。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A043A3E9-5BC9-F8D3-7EDF-7A23C9AA5EDC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问题发现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CCEE73B9-8902-8DFD-E4A7-B168700EF057}"/>
              </a:ext>
            </a:extLst>
          </p:cNvPr>
          <p:cNvGrpSpPr/>
          <p:nvPr/>
        </p:nvGrpSpPr>
        <p:grpSpPr>
          <a:xfrm>
            <a:off x="2059467" y="3349836"/>
            <a:ext cx="8607721" cy="1005888"/>
            <a:chOff x="1981392" y="4752018"/>
            <a:chExt cx="8607721" cy="1005888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444171C8-BB77-6D62-4C8C-46D2D4B44FE8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现在陈老师点开“教学分析”模块，选择班级和时间段，系统生成作业提交率柱状图、全班作业标准度趋势折线图、学生个体进步雷达图，一目了然。</a:t>
              </a: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F2D8D407-EDDD-5976-64FE-4CE898856047}"/>
                </a:ext>
              </a:extLst>
            </p:cNvPr>
            <p:cNvSpPr/>
            <p:nvPr/>
          </p:nvSpPr>
          <p:spPr>
            <a:xfrm>
              <a:off x="2035961" y="4752018"/>
              <a:ext cx="30409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处理方案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5D7C8E35-9D9E-D864-EBDE-D3B979FB6430}"/>
              </a:ext>
            </a:extLst>
          </p:cNvPr>
          <p:cNvGrpSpPr/>
          <p:nvPr/>
        </p:nvGrpSpPr>
        <p:grpSpPr>
          <a:xfrm>
            <a:off x="2059467" y="4675812"/>
            <a:ext cx="8607721" cy="1005888"/>
            <a:chOff x="1981392" y="4752018"/>
            <a:chExt cx="8607721" cy="1005888"/>
          </a:xfrm>
        </p:grpSpPr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8CB78E01-5ECE-0A5C-CEBA-F029D1556729}"/>
                </a:ext>
              </a:extLst>
            </p:cNvPr>
            <p:cNvSpPr/>
            <p:nvPr/>
          </p:nvSpPr>
          <p:spPr>
            <a:xfrm>
              <a:off x="1981392" y="5054957"/>
              <a:ext cx="8607721" cy="702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教师端需支持按时间范围和统计维度生成多种数据图表，包括但不限于作业提交率分布图、动作标准度趋势图、个体进步对比图等。</a:t>
              </a: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6B3AB43-4DFD-D417-0649-613F284E5428}"/>
                </a:ext>
              </a:extLst>
            </p:cNvPr>
            <p:cNvSpPr/>
            <p:nvPr/>
          </p:nvSpPr>
          <p:spPr>
            <a:xfrm>
              <a:off x="2035961" y="4752018"/>
              <a:ext cx="17974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988563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系统需求洞察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1141317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ThmNjAzMWJlZjFkMmQwODUwMTJkYzE2ODFiYmFmYTc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</TotalTime>
  <Words>2483</Words>
  <Application>Microsoft Office PowerPoint</Application>
  <PresentationFormat>宽屏</PresentationFormat>
  <Paragraphs>235</Paragraphs>
  <Slides>20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-apple-system</vt:lpstr>
      <vt:lpstr>等线</vt:lpstr>
      <vt:lpstr>等线 Light</vt:lpstr>
      <vt:lpstr>仿宋</vt:lpstr>
      <vt:lpstr>微软雅黑 Light</vt:lpstr>
      <vt:lpstr>Arial</vt:lpstr>
      <vt:lpstr>Calibri</vt:lpstr>
      <vt:lpstr>Century Gothic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震罡 齐</cp:lastModifiedBy>
  <cp:revision>162</cp:revision>
  <dcterms:created xsi:type="dcterms:W3CDTF">2019-04-28T02:52:00Z</dcterms:created>
  <dcterms:modified xsi:type="dcterms:W3CDTF">2025-12-02T15:34:29Z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2052-12.1.0.15374</vt:lpwstr>
  </property>
  <property fmtid="{D5CDD505-2E9C-101B-9397-08002B2CF9AE}" pid="3" name="ICV">
    <vt:lpwstr>EC6664406A0847F3BCD388051DB60019_13</vt:lpwstr>
  </property>
</Properties>
</file>

<file path=docProps/thumbnail.jpeg>
</file>